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Merriweather" charset="1" panose="00000500000000000000"/>
      <p:regular r:id="rId8"/>
    </p:embeddedFont>
    <p:embeddedFont>
      <p:font typeface="Merriweather Bold" charset="1" panose="00000800000000000000"/>
      <p:regular r:id="rId9"/>
    </p:embeddedFont>
    <p:embeddedFont>
      <p:font typeface="Merriweather Italics" charset="1" panose="00000500000000000000"/>
      <p:regular r:id="rId10"/>
    </p:embeddedFont>
    <p:embeddedFont>
      <p:font typeface="Merriweather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Open Sauce Light" charset="1" panose="00000400000000000000"/>
      <p:regular r:id="rId20"/>
    </p:embeddedFont>
    <p:embeddedFont>
      <p:font typeface="Open Sauce Light Bold" charset="1" panose="00000600000000000000"/>
      <p:regular r:id="rId21"/>
    </p:embeddedFont>
    <p:embeddedFont>
      <p:font typeface="Open Sauce Light Italics" charset="1" panose="00000400000000000000"/>
      <p:regular r:id="rId22"/>
    </p:embeddedFont>
    <p:embeddedFont>
      <p:font typeface="Open Sauce Light Bold Italics" charset="1" panose="000006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59" Target="slides/slide32.xml" Type="http://schemas.openxmlformats.org/officeDocument/2006/relationships/slide"/><Relationship Id="rId6" Target="fonts/font6.fntdata" Type="http://schemas.openxmlformats.org/officeDocument/2006/relationships/font"/><Relationship Id="rId60" Target="slides/slide3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9.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 Id="rId8"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png" Type="http://schemas.openxmlformats.org/officeDocument/2006/relationships/image"/><Relationship Id="rId13" Target="../media/image8.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7.png" Type="http://schemas.openxmlformats.org/officeDocument/2006/relationships/image"/><Relationship Id="rId9"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5.jpe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15.jpeg" Type="http://schemas.openxmlformats.org/officeDocument/2006/relationships/image"/><Relationship Id="rId3" Target="../media/image29.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15.jpeg" Type="http://schemas.openxmlformats.org/officeDocument/2006/relationships/image"/><Relationship Id="rId3" Target="../media/image30.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00" r="0" b="13125"/>
          <a:stretch>
            <a:fillRect/>
          </a:stretch>
        </p:blipFill>
        <p:spPr>
          <a:xfrm>
            <a:off x="0" y="0"/>
            <a:ext cx="18288000" cy="10287000"/>
          </a:xfrm>
          <a:prstGeom prst="rect">
            <a:avLst/>
          </a:prstGeom>
        </p:spPr>
      </p:pic>
      <p:sp>
        <p:nvSpPr>
          <p:cNvPr name="TextBox 3" id="3"/>
          <p:cNvSpPr txBox="true"/>
          <p:nvPr/>
        </p:nvSpPr>
        <p:spPr>
          <a:xfrm rot="0">
            <a:off x="2402793" y="3874554"/>
            <a:ext cx="13482413" cy="2354490"/>
          </a:xfrm>
          <a:prstGeom prst="rect">
            <a:avLst/>
          </a:prstGeom>
        </p:spPr>
        <p:txBody>
          <a:bodyPr anchor="t" rtlCol="false" tIns="0" lIns="0" bIns="0" rIns="0">
            <a:spAutoFit/>
          </a:bodyPr>
          <a:lstStyle/>
          <a:p>
            <a:pPr algn="ctr" marL="0" indent="0" lvl="0">
              <a:lnSpc>
                <a:spcPts val="16695"/>
              </a:lnSpc>
              <a:spcBef>
                <a:spcPct val="0"/>
              </a:spcBef>
            </a:pPr>
            <a:r>
              <a:rPr lang="en-US" sz="19413">
                <a:solidFill>
                  <a:srgbClr val="FFFFFF"/>
                </a:solidFill>
                <a:latin typeface="Bebas Neue Bold"/>
              </a:rPr>
              <a:t>workshop #02</a:t>
            </a:r>
          </a:p>
        </p:txBody>
      </p:sp>
      <p:sp>
        <p:nvSpPr>
          <p:cNvPr name="TextBox 4" id="4"/>
          <p:cNvSpPr txBox="true"/>
          <p:nvPr/>
        </p:nvSpPr>
        <p:spPr>
          <a:xfrm rot="0">
            <a:off x="2402793" y="6429069"/>
            <a:ext cx="13482413" cy="720757"/>
          </a:xfrm>
          <a:prstGeom prst="rect">
            <a:avLst/>
          </a:prstGeom>
        </p:spPr>
        <p:txBody>
          <a:bodyPr anchor="t" rtlCol="false" tIns="0" lIns="0" bIns="0" rIns="0">
            <a:spAutoFit/>
          </a:bodyPr>
          <a:lstStyle/>
          <a:p>
            <a:pPr algn="ctr" marL="0" indent="0" lvl="0">
              <a:lnSpc>
                <a:spcPts val="5948"/>
              </a:lnSpc>
              <a:spcBef>
                <a:spcPct val="0"/>
              </a:spcBef>
            </a:pPr>
            <a:r>
              <a:rPr lang="en-US" sz="4248">
                <a:solidFill>
                  <a:srgbClr val="FFFFFF"/>
                </a:solidFill>
                <a:latin typeface="Open Sauce Light"/>
              </a:rPr>
              <a:t>Artificial intelligence and data science  </a:t>
            </a:r>
          </a:p>
        </p:txBody>
      </p:sp>
      <p:pic>
        <p:nvPicPr>
          <p:cNvPr name="Picture 5" id="5"/>
          <p:cNvPicPr>
            <a:picLocks noChangeAspect="true"/>
          </p:cNvPicPr>
          <p:nvPr/>
        </p:nvPicPr>
        <p:blipFill>
          <a:blip r:embed="rId3"/>
          <a:srcRect l="0" t="0" r="0" b="0"/>
          <a:stretch>
            <a:fillRect/>
          </a:stretch>
        </p:blipFill>
        <p:spPr>
          <a:xfrm flipH="false" flipV="false" rot="0">
            <a:off x="420355" y="491864"/>
            <a:ext cx="6446575" cy="91893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560022" y="377381"/>
            <a:ext cx="1564768" cy="1857292"/>
          </a:xfrm>
          <a:prstGeom prst="rect">
            <a:avLst/>
          </a:prstGeom>
        </p:spPr>
      </p:pic>
      <p:grpSp>
        <p:nvGrpSpPr>
          <p:cNvPr name="Group 7" id="7"/>
          <p:cNvGrpSpPr/>
          <p:nvPr/>
        </p:nvGrpSpPr>
        <p:grpSpPr>
          <a:xfrm rot="0">
            <a:off x="0" y="9294909"/>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44347" y="3393618"/>
            <a:ext cx="9114953" cy="2923354"/>
          </a:xfrm>
          <a:prstGeom prst="rect">
            <a:avLst/>
          </a:prstGeom>
        </p:spPr>
      </p:pic>
      <p:sp>
        <p:nvSpPr>
          <p:cNvPr name="TextBox 3" id="3"/>
          <p:cNvSpPr txBox="true"/>
          <p:nvPr/>
        </p:nvSpPr>
        <p:spPr>
          <a:xfrm rot="0">
            <a:off x="245319" y="3336468"/>
            <a:ext cx="6621610" cy="2785745"/>
          </a:xfrm>
          <a:prstGeom prst="rect">
            <a:avLst/>
          </a:prstGeom>
        </p:spPr>
        <p:txBody>
          <a:bodyPr anchor="t" rtlCol="false" tIns="0" lIns="0" bIns="0" rIns="0">
            <a:spAutoFit/>
          </a:bodyPr>
          <a:lstStyle/>
          <a:p>
            <a:pPr algn="just">
              <a:lnSpc>
                <a:spcPts val="4480"/>
              </a:lnSpc>
              <a:spcBef>
                <a:spcPct val="0"/>
              </a:spcBef>
            </a:pPr>
            <a:r>
              <a:rPr lang="en-US" sz="3200">
                <a:solidFill>
                  <a:srgbClr val="000000"/>
                </a:solidFill>
                <a:latin typeface="Open Sans Light"/>
              </a:rPr>
              <a:t>A script in Python is a basic and small unit of code and executed line by line. It is typically used to perform one-time operations, or test small pieces of code. </a:t>
            </a:r>
          </a:p>
        </p:txBody>
      </p:sp>
      <p:sp>
        <p:nvSpPr>
          <p:cNvPr name="TextBox 4" id="4"/>
          <p:cNvSpPr txBox="true"/>
          <p:nvPr/>
        </p:nvSpPr>
        <p:spPr>
          <a:xfrm rot="0">
            <a:off x="5833195" y="1239352"/>
            <a:ext cx="662161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Scripts</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28104" y="4479909"/>
            <a:ext cx="9886325" cy="4778391"/>
          </a:xfrm>
          <a:prstGeom prst="rect">
            <a:avLst/>
          </a:prstGeom>
        </p:spPr>
      </p:pic>
      <p:pic>
        <p:nvPicPr>
          <p:cNvPr name="Picture 3" id="3"/>
          <p:cNvPicPr>
            <a:picLocks noChangeAspect="true"/>
          </p:cNvPicPr>
          <p:nvPr/>
        </p:nvPicPr>
        <p:blipFill>
          <a:blip r:embed="rId3"/>
          <a:srcRect l="0" t="0" r="19568" b="0"/>
          <a:stretch>
            <a:fillRect/>
          </a:stretch>
        </p:blipFill>
        <p:spPr>
          <a:xfrm flipH="false" flipV="false" rot="0">
            <a:off x="230889" y="5368752"/>
            <a:ext cx="6302521" cy="2513135"/>
          </a:xfrm>
          <a:prstGeom prst="rect">
            <a:avLst/>
          </a:prstGeom>
        </p:spPr>
      </p:pic>
      <p:sp>
        <p:nvSpPr>
          <p:cNvPr name="TextBox 4" id="4"/>
          <p:cNvSpPr txBox="true"/>
          <p:nvPr/>
        </p:nvSpPr>
        <p:spPr>
          <a:xfrm rot="0">
            <a:off x="230889" y="3064418"/>
            <a:ext cx="17826222" cy="1099820"/>
          </a:xfrm>
          <a:prstGeom prst="rect">
            <a:avLst/>
          </a:prstGeom>
        </p:spPr>
        <p:txBody>
          <a:bodyPr anchor="t" rtlCol="false" tIns="0" lIns="0" bIns="0" rIns="0">
            <a:spAutoFit/>
          </a:bodyPr>
          <a:lstStyle/>
          <a:p>
            <a:pPr>
              <a:lnSpc>
                <a:spcPts val="4480"/>
              </a:lnSpc>
            </a:pPr>
            <a:r>
              <a:rPr lang="en-US" sz="3200">
                <a:solidFill>
                  <a:srgbClr val="000000"/>
                </a:solidFill>
                <a:latin typeface="Open Sans Light"/>
              </a:rPr>
              <a:t>Functions are a way to organize code into reusable blocks and allow us to call it when we need to.</a:t>
            </a:r>
          </a:p>
          <a:p>
            <a:pPr>
              <a:lnSpc>
                <a:spcPts val="4480"/>
              </a:lnSpc>
              <a:spcBef>
                <a:spcPct val="0"/>
              </a:spcBef>
            </a:pPr>
            <a:r>
              <a:rPr lang="en-US" sz="3200">
                <a:solidFill>
                  <a:srgbClr val="000000"/>
                </a:solidFill>
                <a:latin typeface="Open Sans Light"/>
              </a:rPr>
              <a:t>Functions can be passed inputs, called arguments, and can return output.</a:t>
            </a:r>
          </a:p>
        </p:txBody>
      </p:sp>
      <p:sp>
        <p:nvSpPr>
          <p:cNvPr name="TextBox 5" id="5"/>
          <p:cNvSpPr txBox="true"/>
          <p:nvPr/>
        </p:nvSpPr>
        <p:spPr>
          <a:xfrm rot="0">
            <a:off x="5833195" y="1239352"/>
            <a:ext cx="662161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Functions</a:t>
            </a:r>
          </a:p>
        </p:txBody>
      </p:sp>
      <p:grpSp>
        <p:nvGrpSpPr>
          <p:cNvPr name="Group 6" id="6"/>
          <p:cNvGrpSpPr/>
          <p:nvPr/>
        </p:nvGrpSpPr>
        <p:grpSpPr>
          <a:xfrm rot="0">
            <a:off x="420355" y="286112"/>
            <a:ext cx="16614825" cy="1857292"/>
            <a:chOff x="0" y="0"/>
            <a:chExt cx="22153100" cy="2476389"/>
          </a:xfrm>
        </p:grpSpPr>
        <p:pic>
          <p:nvPicPr>
            <p:cNvPr name="Picture 7" id="7"/>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grpSp>
        <p:nvGrpSpPr>
          <p:cNvPr name="Group 9" id="9"/>
          <p:cNvGrpSpPr/>
          <p:nvPr/>
        </p:nvGrpSpPr>
        <p:grpSpPr>
          <a:xfrm rot="0">
            <a:off x="0" y="9277350"/>
            <a:ext cx="18288000" cy="1248995"/>
            <a:chOff x="0" y="0"/>
            <a:chExt cx="24384000" cy="1665327"/>
          </a:xfrm>
        </p:grpSpPr>
        <p:grpSp>
          <p:nvGrpSpPr>
            <p:cNvPr name="Group 10" id="10"/>
            <p:cNvGrpSpPr/>
            <p:nvPr/>
          </p:nvGrpSpPr>
          <p:grpSpPr>
            <a:xfrm rot="0">
              <a:off x="0" y="209057"/>
              <a:ext cx="24384000" cy="1125497"/>
              <a:chOff x="0" y="0"/>
              <a:chExt cx="4816593" cy="222320"/>
            </a:xfrm>
          </p:grpSpPr>
          <p:sp>
            <p:nvSpPr>
              <p:cNvPr name="Freeform 11" id="11"/>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4" id="14"/>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5" id="15"/>
            <p:cNvPicPr>
              <a:picLocks noChangeAspect="true"/>
            </p:cNvPicPr>
            <p:nvPr/>
          </p:nvPicPr>
          <p:blipFill>
            <a:blip r:embed="rId4"/>
            <a:srcRect l="0" t="0" r="0" b="0"/>
            <a:stretch>
              <a:fillRect/>
            </a:stretch>
          </p:blipFill>
          <p:spPr>
            <a:xfrm flipH="false" flipV="false" rot="0">
              <a:off x="674773" y="465859"/>
              <a:ext cx="4715092" cy="672121"/>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0889" y="4776471"/>
            <a:ext cx="17826222" cy="1099820"/>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Open Sans Light"/>
              </a:rPr>
              <a:t>A module is a file containing Python definitions and statements. Modules can define </a:t>
            </a:r>
            <a:r>
              <a:rPr lang="en-US" sz="3200">
                <a:solidFill>
                  <a:srgbClr val="000000"/>
                </a:solidFill>
                <a:latin typeface="Open Sans Light Bold"/>
              </a:rPr>
              <a:t>functions</a:t>
            </a:r>
            <a:r>
              <a:rPr lang="en-US" sz="3200">
                <a:solidFill>
                  <a:srgbClr val="000000"/>
                </a:solidFill>
                <a:latin typeface="Open Sans Light"/>
              </a:rPr>
              <a:t>, </a:t>
            </a:r>
            <a:r>
              <a:rPr lang="en-US" sz="3200">
                <a:solidFill>
                  <a:srgbClr val="000000"/>
                </a:solidFill>
                <a:latin typeface="Open Sans Light Bold"/>
              </a:rPr>
              <a:t>classes</a:t>
            </a:r>
            <a:r>
              <a:rPr lang="en-US" sz="3200">
                <a:solidFill>
                  <a:srgbClr val="000000"/>
                </a:solidFill>
                <a:latin typeface="Open Sans Light"/>
              </a:rPr>
              <a:t>, </a:t>
            </a:r>
            <a:r>
              <a:rPr lang="en-US" sz="3200">
                <a:solidFill>
                  <a:srgbClr val="000000"/>
                </a:solidFill>
                <a:latin typeface="Open Sans Light Bold"/>
              </a:rPr>
              <a:t>variables</a:t>
            </a:r>
            <a:r>
              <a:rPr lang="en-US" sz="3200">
                <a:solidFill>
                  <a:srgbClr val="000000"/>
                </a:solidFill>
                <a:latin typeface="Open Sans Light"/>
              </a:rPr>
              <a:t>, and any other </a:t>
            </a:r>
            <a:r>
              <a:rPr lang="en-US" sz="3200">
                <a:solidFill>
                  <a:srgbClr val="000000"/>
                </a:solidFill>
                <a:latin typeface="Open Sans Light Bold"/>
              </a:rPr>
              <a:t>objects</a:t>
            </a:r>
            <a:r>
              <a:rPr lang="en-US" sz="3200">
                <a:solidFill>
                  <a:srgbClr val="000000"/>
                </a:solidFill>
                <a:latin typeface="Open Sans Light"/>
              </a:rPr>
              <a:t> in Python.</a:t>
            </a:r>
          </a:p>
        </p:txBody>
      </p:sp>
      <p:sp>
        <p:nvSpPr>
          <p:cNvPr name="TextBox 3" id="3"/>
          <p:cNvSpPr txBox="true"/>
          <p:nvPr/>
        </p:nvSpPr>
        <p:spPr>
          <a:xfrm rot="0">
            <a:off x="5833195" y="1239352"/>
            <a:ext cx="6621610" cy="1566544"/>
          </a:xfrm>
          <a:prstGeom prst="rect">
            <a:avLst/>
          </a:prstGeom>
        </p:spPr>
        <p:txBody>
          <a:bodyPr anchor="t" rtlCol="false" tIns="0" lIns="0" bIns="0" rIns="0">
            <a:spAutoFit/>
          </a:bodyPr>
          <a:lstStyle/>
          <a:p>
            <a:pPr algn="ctr">
              <a:lnSpc>
                <a:spcPts val="12880"/>
              </a:lnSpc>
            </a:pPr>
            <a:r>
              <a:rPr lang="en-US" sz="9200">
                <a:solidFill>
                  <a:srgbClr val="0027CF"/>
                </a:solidFill>
                <a:latin typeface="Canva Sans Bold"/>
              </a:rPr>
              <a:t>Modules</a:t>
            </a: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
        <p:nvSpPr>
          <p:cNvPr name="TextBox 15" id="15"/>
          <p:cNvSpPr txBox="true"/>
          <p:nvPr/>
        </p:nvSpPr>
        <p:spPr>
          <a:xfrm rot="0">
            <a:off x="230889" y="2943860"/>
            <a:ext cx="17826222" cy="1661795"/>
          </a:xfrm>
          <a:prstGeom prst="rect">
            <a:avLst/>
          </a:prstGeom>
        </p:spPr>
        <p:txBody>
          <a:bodyPr anchor="t" rtlCol="false" tIns="0" lIns="0" bIns="0" rIns="0">
            <a:spAutoFit/>
          </a:bodyPr>
          <a:lstStyle/>
          <a:p>
            <a:pPr>
              <a:lnSpc>
                <a:spcPts val="4480"/>
              </a:lnSpc>
            </a:pPr>
            <a:r>
              <a:rPr lang="en-US" sz="3200">
                <a:solidFill>
                  <a:srgbClr val="000000"/>
                </a:solidFill>
                <a:latin typeface="Open Sans Light"/>
              </a:rPr>
              <a:t>Even though the script is converted to a function, we still have to rewrite the function when we need it in another program.</a:t>
            </a:r>
          </a:p>
          <a:p>
            <a:pPr>
              <a:lnSpc>
                <a:spcPts val="4480"/>
              </a:lnSpc>
              <a:spcBef>
                <a:spcPct val="0"/>
              </a:spcBef>
            </a:pPr>
            <a:r>
              <a:rPr lang="en-US" sz="3200">
                <a:solidFill>
                  <a:srgbClr val="000000"/>
                </a:solidFill>
                <a:latin typeface="Open Sans Light"/>
              </a:rPr>
              <a:t>For this we will get to know the </a:t>
            </a:r>
            <a:r>
              <a:rPr lang="en-US" sz="3200">
                <a:solidFill>
                  <a:srgbClr val="000000"/>
                </a:solidFill>
                <a:latin typeface="Open Sans Light Bold"/>
              </a:rPr>
              <a:t>module</a:t>
            </a:r>
            <a:r>
              <a:rPr lang="en-US" sz="3200">
                <a:solidFill>
                  <a:srgbClr val="000000"/>
                </a:solidFill>
                <a:latin typeface="Open Sans Light"/>
              </a:rPr>
              <a:t>, </a:t>
            </a:r>
          </a:p>
        </p:txBody>
      </p:sp>
      <p:sp>
        <p:nvSpPr>
          <p:cNvPr name="TextBox 16" id="16"/>
          <p:cNvSpPr txBox="true"/>
          <p:nvPr/>
        </p:nvSpPr>
        <p:spPr>
          <a:xfrm rot="0">
            <a:off x="230889" y="7484110"/>
            <a:ext cx="17826222" cy="1099820"/>
          </a:xfrm>
          <a:prstGeom prst="rect">
            <a:avLst/>
          </a:prstGeom>
        </p:spPr>
        <p:txBody>
          <a:bodyPr anchor="t" rtlCol="false" tIns="0" lIns="0" bIns="0" rIns="0">
            <a:spAutoFit/>
          </a:bodyPr>
          <a:lstStyle/>
          <a:p>
            <a:pPr>
              <a:lnSpc>
                <a:spcPts val="4480"/>
              </a:lnSpc>
            </a:pPr>
            <a:r>
              <a:rPr lang="en-US" sz="3200">
                <a:solidFill>
                  <a:srgbClr val="000000"/>
                </a:solidFill>
                <a:latin typeface="Open Sans Light"/>
              </a:rPr>
              <a:t>To make the idea clearer, let's take an </a:t>
            </a:r>
            <a:r>
              <a:rPr lang="en-US" sz="3200" u="sng">
                <a:solidFill>
                  <a:srgbClr val="000000"/>
                </a:solidFill>
                <a:latin typeface="Open Sans Light"/>
              </a:rPr>
              <a:t>example</a:t>
            </a:r>
            <a:r>
              <a:rPr lang="en-US" sz="3200">
                <a:solidFill>
                  <a:srgbClr val="000000"/>
                </a:solidFill>
                <a:latin typeface="Open Sans Light"/>
              </a:rPr>
              <a:t>. </a:t>
            </a:r>
          </a:p>
          <a:p>
            <a:pPr>
              <a:lnSpc>
                <a:spcPts val="4480"/>
              </a:lnSpc>
              <a:spcBef>
                <a:spcPct val="0"/>
              </a:spcBef>
            </a:pPr>
            <a:r>
              <a:rPr lang="en-US" sz="3200">
                <a:solidFill>
                  <a:srgbClr val="000000"/>
                </a:solidFill>
                <a:latin typeface="Open Sans Light"/>
              </a:rPr>
              <a:t>Let's collect the functions of performing arithmetic operations in a module.</a:t>
            </a:r>
          </a:p>
        </p:txBody>
      </p:sp>
      <p:sp>
        <p:nvSpPr>
          <p:cNvPr name="TextBox 17" id="17"/>
          <p:cNvSpPr txBox="true"/>
          <p:nvPr/>
        </p:nvSpPr>
        <p:spPr>
          <a:xfrm rot="0">
            <a:off x="230889" y="6047741"/>
            <a:ext cx="18057111" cy="1082822"/>
          </a:xfrm>
          <a:prstGeom prst="rect">
            <a:avLst/>
          </a:prstGeom>
        </p:spPr>
        <p:txBody>
          <a:bodyPr anchor="t" rtlCol="false" tIns="0" lIns="0" bIns="0" rIns="0">
            <a:spAutoFit/>
          </a:bodyPr>
          <a:lstStyle/>
          <a:p>
            <a:pPr>
              <a:lnSpc>
                <a:spcPts val="4366"/>
              </a:lnSpc>
              <a:spcBef>
                <a:spcPct val="0"/>
              </a:spcBef>
            </a:pPr>
            <a:r>
              <a:rPr lang="en-US" sz="3119" u="sng">
                <a:solidFill>
                  <a:srgbClr val="000000"/>
                </a:solidFill>
                <a:latin typeface="Open Sans Light"/>
              </a:rPr>
              <a:t>A module can be imported into another Python script or program, making its functions, classes, and objects available for use.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355" y="286112"/>
            <a:ext cx="16614825" cy="1857292"/>
            <a:chOff x="0" y="0"/>
            <a:chExt cx="22153100" cy="2476389"/>
          </a:xfrm>
        </p:grpSpPr>
        <p:pic>
          <p:nvPicPr>
            <p:cNvPr name="Picture 3" id="3"/>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sp>
        <p:nvSpPr>
          <p:cNvPr name="TextBox 5" id="5"/>
          <p:cNvSpPr txBox="true"/>
          <p:nvPr/>
        </p:nvSpPr>
        <p:spPr>
          <a:xfrm rot="0">
            <a:off x="5833195" y="261101"/>
            <a:ext cx="6621610" cy="1566544"/>
          </a:xfrm>
          <a:prstGeom prst="rect">
            <a:avLst/>
          </a:prstGeom>
        </p:spPr>
        <p:txBody>
          <a:bodyPr anchor="t" rtlCol="false" tIns="0" lIns="0" bIns="0" rIns="0">
            <a:spAutoFit/>
          </a:bodyPr>
          <a:lstStyle/>
          <a:p>
            <a:pPr algn="ctr">
              <a:lnSpc>
                <a:spcPts val="12880"/>
              </a:lnSpc>
            </a:pPr>
            <a:r>
              <a:rPr lang="en-US" sz="9200">
                <a:solidFill>
                  <a:srgbClr val="0027CF"/>
                </a:solidFill>
                <a:latin typeface="Canva Sans Bold"/>
              </a:rPr>
              <a:t>Modules</a:t>
            </a:r>
          </a:p>
        </p:txBody>
      </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pic>
        <p:nvPicPr>
          <p:cNvPr name="Picture 14" id="14"/>
          <p:cNvPicPr>
            <a:picLocks noChangeAspect="true"/>
          </p:cNvPicPr>
          <p:nvPr/>
        </p:nvPicPr>
        <p:blipFill>
          <a:blip r:embed="rId8"/>
          <a:srcRect l="0" t="0" r="0" b="0"/>
          <a:stretch>
            <a:fillRect/>
          </a:stretch>
        </p:blipFill>
        <p:spPr>
          <a:xfrm flipH="false" flipV="false" rot="0">
            <a:off x="420355" y="1827645"/>
            <a:ext cx="5643583" cy="6094487"/>
          </a:xfrm>
          <a:prstGeom prst="rect">
            <a:avLst/>
          </a:prstGeom>
        </p:spPr>
      </p:pic>
      <p:sp>
        <p:nvSpPr>
          <p:cNvPr name="TextBox 15" id="15"/>
          <p:cNvSpPr txBox="true"/>
          <p:nvPr/>
        </p:nvSpPr>
        <p:spPr>
          <a:xfrm rot="0">
            <a:off x="420355" y="7978775"/>
            <a:ext cx="6560803" cy="12985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Light"/>
              </a:rPr>
              <a:t>Here is an example of a simple Python script that implements functions for arithmetic operations:</a:t>
            </a:r>
          </a:p>
        </p:txBody>
      </p:sp>
      <p:sp>
        <p:nvSpPr>
          <p:cNvPr name="TextBox 16" id="16"/>
          <p:cNvSpPr txBox="true"/>
          <p:nvPr/>
        </p:nvSpPr>
        <p:spPr>
          <a:xfrm rot="0">
            <a:off x="7978198" y="2377087"/>
            <a:ext cx="6668343" cy="1516832"/>
          </a:xfrm>
          <a:prstGeom prst="rect">
            <a:avLst/>
          </a:prstGeom>
        </p:spPr>
        <p:txBody>
          <a:bodyPr anchor="t" rtlCol="false" tIns="0" lIns="0" bIns="0" rIns="0">
            <a:spAutoFit/>
          </a:bodyPr>
          <a:lstStyle/>
          <a:p>
            <a:pPr algn="ctr">
              <a:lnSpc>
                <a:spcPts val="4070"/>
              </a:lnSpc>
              <a:spcBef>
                <a:spcPct val="0"/>
              </a:spcBef>
            </a:pPr>
            <a:r>
              <a:rPr lang="en-US" sz="2907">
                <a:solidFill>
                  <a:srgbClr val="000000"/>
                </a:solidFill>
                <a:latin typeface="Open Sans Light"/>
              </a:rPr>
              <a:t>To convert this script into a module, we can save it in a separate file with a </a:t>
            </a:r>
            <a:r>
              <a:rPr lang="en-US" sz="2907">
                <a:solidFill>
                  <a:srgbClr val="000000"/>
                </a:solidFill>
                <a:latin typeface="Open Sans Light Bold"/>
              </a:rPr>
              <a:t>.py</a:t>
            </a:r>
            <a:r>
              <a:rPr lang="en-US" sz="2907">
                <a:solidFill>
                  <a:srgbClr val="000000"/>
                </a:solidFill>
                <a:latin typeface="Open Sans Light"/>
              </a:rPr>
              <a:t> extension, for example, </a:t>
            </a:r>
            <a:r>
              <a:rPr lang="en-US" sz="2907">
                <a:solidFill>
                  <a:srgbClr val="000000"/>
                </a:solidFill>
                <a:latin typeface="Open Sans Light Bold"/>
              </a:rPr>
              <a:t>arithmetic.py</a:t>
            </a:r>
            <a:r>
              <a:rPr lang="en-US" sz="2907">
                <a:solidFill>
                  <a:srgbClr val="000000"/>
                </a:solidFill>
                <a:latin typeface="Open Sans Light"/>
              </a:rPr>
              <a:t>.</a:t>
            </a:r>
          </a:p>
        </p:txBody>
      </p:sp>
      <p:pic>
        <p:nvPicPr>
          <p:cNvPr name="Picture 17" id="1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169934" y="4874889"/>
            <a:ext cx="2284871" cy="253522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355" y="286112"/>
            <a:ext cx="16614825" cy="1857292"/>
            <a:chOff x="0" y="0"/>
            <a:chExt cx="22153100" cy="2476389"/>
          </a:xfrm>
        </p:grpSpPr>
        <p:pic>
          <p:nvPicPr>
            <p:cNvPr name="Picture 3" id="3"/>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sp>
        <p:nvSpPr>
          <p:cNvPr name="TextBox 5" id="5"/>
          <p:cNvSpPr txBox="true"/>
          <p:nvPr/>
        </p:nvSpPr>
        <p:spPr>
          <a:xfrm rot="0">
            <a:off x="5833195" y="261101"/>
            <a:ext cx="6621610" cy="1566544"/>
          </a:xfrm>
          <a:prstGeom prst="rect">
            <a:avLst/>
          </a:prstGeom>
        </p:spPr>
        <p:txBody>
          <a:bodyPr anchor="t" rtlCol="false" tIns="0" lIns="0" bIns="0" rIns="0">
            <a:spAutoFit/>
          </a:bodyPr>
          <a:lstStyle/>
          <a:p>
            <a:pPr algn="ctr">
              <a:lnSpc>
                <a:spcPts val="12880"/>
              </a:lnSpc>
            </a:pPr>
            <a:r>
              <a:rPr lang="en-US" sz="9200">
                <a:solidFill>
                  <a:srgbClr val="0027CF"/>
                </a:solidFill>
                <a:latin typeface="Canva Sans Bold"/>
              </a:rPr>
              <a:t>Modules</a:t>
            </a:r>
          </a:p>
        </p:txBody>
      </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pic>
        <p:nvPicPr>
          <p:cNvPr name="Picture 14" id="14"/>
          <p:cNvPicPr>
            <a:picLocks noChangeAspect="true"/>
          </p:cNvPicPr>
          <p:nvPr/>
        </p:nvPicPr>
        <p:blipFill>
          <a:blip r:embed="rId8"/>
          <a:srcRect l="0" t="0" r="0" b="0"/>
          <a:stretch>
            <a:fillRect/>
          </a:stretch>
        </p:blipFill>
        <p:spPr>
          <a:xfrm flipH="false" flipV="false" rot="0">
            <a:off x="3979803" y="3494099"/>
            <a:ext cx="10328394" cy="3298803"/>
          </a:xfrm>
          <a:prstGeom prst="rect">
            <a:avLst/>
          </a:prstGeom>
        </p:spPr>
      </p:pic>
      <p:sp>
        <p:nvSpPr>
          <p:cNvPr name="TextBox 15" id="15"/>
          <p:cNvSpPr txBox="true"/>
          <p:nvPr/>
        </p:nvSpPr>
        <p:spPr>
          <a:xfrm rot="0">
            <a:off x="2112888" y="2280623"/>
            <a:ext cx="14062224" cy="1047567"/>
          </a:xfrm>
          <a:prstGeom prst="rect">
            <a:avLst/>
          </a:prstGeom>
        </p:spPr>
        <p:txBody>
          <a:bodyPr anchor="t" rtlCol="false" tIns="0" lIns="0" bIns="0" rIns="0">
            <a:spAutoFit/>
          </a:bodyPr>
          <a:lstStyle/>
          <a:p>
            <a:pPr>
              <a:lnSpc>
                <a:spcPts val="4210"/>
              </a:lnSpc>
              <a:spcBef>
                <a:spcPct val="0"/>
              </a:spcBef>
            </a:pPr>
            <a:r>
              <a:rPr lang="en-US" sz="3007">
                <a:solidFill>
                  <a:srgbClr val="000000"/>
                </a:solidFill>
                <a:latin typeface="Open Sans Light"/>
              </a:rPr>
              <a:t>Then, in another script or program, we can import this module and use its functions.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355" y="286112"/>
            <a:ext cx="16614825" cy="1857292"/>
            <a:chOff x="0" y="0"/>
            <a:chExt cx="22153100" cy="2476389"/>
          </a:xfrm>
        </p:grpSpPr>
        <p:pic>
          <p:nvPicPr>
            <p:cNvPr name="Picture 3" id="3"/>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sp>
        <p:nvSpPr>
          <p:cNvPr name="TextBox 5" id="5"/>
          <p:cNvSpPr txBox="true"/>
          <p:nvPr/>
        </p:nvSpPr>
        <p:spPr>
          <a:xfrm rot="0">
            <a:off x="5833195" y="261101"/>
            <a:ext cx="6621610" cy="1566544"/>
          </a:xfrm>
          <a:prstGeom prst="rect">
            <a:avLst/>
          </a:prstGeom>
        </p:spPr>
        <p:txBody>
          <a:bodyPr anchor="t" rtlCol="false" tIns="0" lIns="0" bIns="0" rIns="0">
            <a:spAutoFit/>
          </a:bodyPr>
          <a:lstStyle/>
          <a:p>
            <a:pPr algn="ctr">
              <a:lnSpc>
                <a:spcPts val="12880"/>
              </a:lnSpc>
            </a:pPr>
            <a:r>
              <a:rPr lang="en-US" sz="9200">
                <a:solidFill>
                  <a:srgbClr val="0027CF"/>
                </a:solidFill>
                <a:latin typeface="Canva Sans Bold"/>
              </a:rPr>
              <a:t>Libraries</a:t>
            </a:r>
          </a:p>
        </p:txBody>
      </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
        <p:nvSpPr>
          <p:cNvPr name="TextBox 14" id="14"/>
          <p:cNvSpPr txBox="true"/>
          <p:nvPr/>
        </p:nvSpPr>
        <p:spPr>
          <a:xfrm rot="0">
            <a:off x="1028700" y="3662663"/>
            <a:ext cx="16238122" cy="3347639"/>
          </a:xfrm>
          <a:prstGeom prst="rect">
            <a:avLst/>
          </a:prstGeom>
        </p:spPr>
        <p:txBody>
          <a:bodyPr anchor="t" rtlCol="false" tIns="0" lIns="0" bIns="0" rIns="0">
            <a:spAutoFit/>
          </a:bodyPr>
          <a:lstStyle/>
          <a:p>
            <a:pPr algn="ctr">
              <a:lnSpc>
                <a:spcPts val="8953"/>
              </a:lnSpc>
              <a:spcBef>
                <a:spcPct val="0"/>
              </a:spcBef>
            </a:pPr>
            <a:r>
              <a:rPr lang="en-US" sz="6395">
                <a:solidFill>
                  <a:srgbClr val="000000"/>
                </a:solidFill>
                <a:latin typeface="Open Sans Light"/>
              </a:rPr>
              <a:t>A library is a collection of modules that provide additional functionality for use in a Python program.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355" y="286112"/>
            <a:ext cx="16614825" cy="1857292"/>
            <a:chOff x="0" y="0"/>
            <a:chExt cx="22153100" cy="2476389"/>
          </a:xfrm>
        </p:grpSpPr>
        <p:pic>
          <p:nvPicPr>
            <p:cNvPr name="Picture 3" id="3"/>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5" id="5"/>
          <p:cNvGrpSpPr/>
          <p:nvPr/>
        </p:nvGrpSpPr>
        <p:grpSpPr>
          <a:xfrm rot="0">
            <a:off x="0" y="9277350"/>
            <a:ext cx="18288000" cy="1248995"/>
            <a:chOff x="0" y="0"/>
            <a:chExt cx="24384000" cy="1665327"/>
          </a:xfrm>
        </p:grpSpPr>
        <p:grpSp>
          <p:nvGrpSpPr>
            <p:cNvPr name="Group 6" id="6"/>
            <p:cNvGrpSpPr/>
            <p:nvPr/>
          </p:nvGrpSpPr>
          <p:grpSpPr>
            <a:xfrm rot="0">
              <a:off x="0" y="209057"/>
              <a:ext cx="24384000" cy="1125497"/>
              <a:chOff x="0" y="0"/>
              <a:chExt cx="4816593" cy="222320"/>
            </a:xfrm>
          </p:grpSpPr>
          <p:sp>
            <p:nvSpPr>
              <p:cNvPr name="Freeform 7" id="7"/>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0" id="10"/>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1" id="11"/>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
        <p:nvSpPr>
          <p:cNvPr name="TextBox 13" id="13"/>
          <p:cNvSpPr txBox="true"/>
          <p:nvPr/>
        </p:nvSpPr>
        <p:spPr>
          <a:xfrm rot="0">
            <a:off x="5833195" y="261101"/>
            <a:ext cx="6621610" cy="1566544"/>
          </a:xfrm>
          <a:prstGeom prst="rect">
            <a:avLst/>
          </a:prstGeom>
        </p:spPr>
        <p:txBody>
          <a:bodyPr anchor="t" rtlCol="false" tIns="0" lIns="0" bIns="0" rIns="0">
            <a:spAutoFit/>
          </a:bodyPr>
          <a:lstStyle/>
          <a:p>
            <a:pPr algn="ctr">
              <a:lnSpc>
                <a:spcPts val="12880"/>
              </a:lnSpc>
            </a:pPr>
            <a:r>
              <a:rPr lang="en-US" sz="9200">
                <a:solidFill>
                  <a:srgbClr val="0027CF"/>
                </a:solidFill>
                <a:latin typeface="Canva Sans Bold"/>
              </a:rPr>
              <a:t>Libraries</a:t>
            </a:r>
          </a:p>
        </p:txBody>
      </p:sp>
      <p:sp>
        <p:nvSpPr>
          <p:cNvPr name="TextBox 14" id="14"/>
          <p:cNvSpPr txBox="true"/>
          <p:nvPr/>
        </p:nvSpPr>
        <p:spPr>
          <a:xfrm rot="0">
            <a:off x="420355" y="2374295"/>
            <a:ext cx="16287140" cy="762000"/>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Well-known libraries for data manipulation</a:t>
            </a:r>
          </a:p>
        </p:txBody>
      </p:sp>
      <p:sp>
        <p:nvSpPr>
          <p:cNvPr name="TextBox 15" id="15"/>
          <p:cNvSpPr txBox="true"/>
          <p:nvPr/>
        </p:nvSpPr>
        <p:spPr>
          <a:xfrm rot="0">
            <a:off x="11473260" y="3993771"/>
            <a:ext cx="1575495"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Light Bold"/>
              </a:rPr>
              <a:t>NumPy</a:t>
            </a:r>
          </a:p>
        </p:txBody>
      </p:sp>
      <p:sp>
        <p:nvSpPr>
          <p:cNvPr name="TextBox 16" id="16"/>
          <p:cNvSpPr txBox="true"/>
          <p:nvPr/>
        </p:nvSpPr>
        <p:spPr>
          <a:xfrm rot="0">
            <a:off x="4511424" y="3984246"/>
            <a:ext cx="1748284" cy="646431"/>
          </a:xfrm>
          <a:prstGeom prst="rect">
            <a:avLst/>
          </a:prstGeom>
        </p:spPr>
        <p:txBody>
          <a:bodyPr anchor="t" rtlCol="false" tIns="0" lIns="0" bIns="0" rIns="0">
            <a:spAutoFit/>
          </a:bodyPr>
          <a:lstStyle/>
          <a:p>
            <a:pPr algn="ctr">
              <a:lnSpc>
                <a:spcPts val="5319"/>
              </a:lnSpc>
              <a:spcBef>
                <a:spcPct val="0"/>
              </a:spcBef>
            </a:pPr>
            <a:r>
              <a:rPr lang="en-US" sz="3799">
                <a:solidFill>
                  <a:srgbClr val="000000"/>
                </a:solidFill>
                <a:latin typeface="Open Sans Light Bold"/>
              </a:rPr>
              <a:t>Pandas</a:t>
            </a:r>
          </a:p>
        </p:txBody>
      </p:sp>
      <p:sp>
        <p:nvSpPr>
          <p:cNvPr name="TextBox 17" id="17"/>
          <p:cNvSpPr txBox="true"/>
          <p:nvPr/>
        </p:nvSpPr>
        <p:spPr>
          <a:xfrm rot="0">
            <a:off x="9527133" y="4788164"/>
            <a:ext cx="5467750" cy="2572143"/>
          </a:xfrm>
          <a:prstGeom prst="rect">
            <a:avLst/>
          </a:prstGeom>
        </p:spPr>
        <p:txBody>
          <a:bodyPr anchor="t" rtlCol="false" tIns="0" lIns="0" bIns="0" rIns="0">
            <a:spAutoFit/>
          </a:bodyPr>
          <a:lstStyle/>
          <a:p>
            <a:pPr algn="ctr">
              <a:lnSpc>
                <a:spcPts val="3453"/>
              </a:lnSpc>
              <a:spcBef>
                <a:spcPct val="0"/>
              </a:spcBef>
            </a:pPr>
            <a:r>
              <a:rPr lang="en-US" sz="2466">
                <a:solidFill>
                  <a:srgbClr val="000000"/>
                </a:solidFill>
                <a:latin typeface="Open Sans Light"/>
              </a:rPr>
              <a:t>NumPy is a library for numerical computing that provides support for large arrays and matrices of numerical data, along with a large collection of mathematical functions to operate on these arrays.</a:t>
            </a:r>
          </a:p>
        </p:txBody>
      </p:sp>
      <p:sp>
        <p:nvSpPr>
          <p:cNvPr name="TextBox 18" id="18"/>
          <p:cNvSpPr txBox="true"/>
          <p:nvPr/>
        </p:nvSpPr>
        <p:spPr>
          <a:xfrm rot="0">
            <a:off x="3005797" y="4985506"/>
            <a:ext cx="4759538" cy="2323045"/>
          </a:xfrm>
          <a:prstGeom prst="rect">
            <a:avLst/>
          </a:prstGeom>
        </p:spPr>
        <p:txBody>
          <a:bodyPr anchor="t" rtlCol="false" tIns="0" lIns="0" bIns="0" rIns="0">
            <a:spAutoFit/>
          </a:bodyPr>
          <a:lstStyle/>
          <a:p>
            <a:pPr algn="ctr">
              <a:lnSpc>
                <a:spcPts val="3733"/>
              </a:lnSpc>
              <a:spcBef>
                <a:spcPct val="0"/>
              </a:spcBef>
            </a:pPr>
            <a:r>
              <a:rPr lang="en-US" sz="2666">
                <a:solidFill>
                  <a:srgbClr val="000000"/>
                </a:solidFill>
                <a:latin typeface="Open Sans Light"/>
              </a:rPr>
              <a:t>Pandas is a library for data analysis that provides fast and flexible data structures for efficiently storing and manipulating large datasets.</a:t>
            </a:r>
          </a:p>
        </p:txBody>
      </p:sp>
      <p:sp>
        <p:nvSpPr>
          <p:cNvPr name="TextBox 19" id="19"/>
          <p:cNvSpPr txBox="true"/>
          <p:nvPr/>
        </p:nvSpPr>
        <p:spPr>
          <a:xfrm rot="0">
            <a:off x="10604327" y="7705891"/>
            <a:ext cx="331336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Bold"/>
              </a:rPr>
              <a:t>pip install numpy</a:t>
            </a:r>
          </a:p>
        </p:txBody>
      </p:sp>
      <p:sp>
        <p:nvSpPr>
          <p:cNvPr name="TextBox 20" id="20"/>
          <p:cNvSpPr txBox="true"/>
          <p:nvPr/>
        </p:nvSpPr>
        <p:spPr>
          <a:xfrm rot="0">
            <a:off x="3704180" y="7705891"/>
            <a:ext cx="336277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Bold"/>
              </a:rPr>
              <a:t>pip install pandas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8345045"/>
            <a:ext cx="18288000" cy="12192000"/>
          </a:xfrm>
          <a:prstGeom prst="rect">
            <a:avLst/>
          </a:prstGeom>
        </p:spPr>
      </p:pic>
      <p:sp>
        <p:nvSpPr>
          <p:cNvPr name="TextBox 3" id="3"/>
          <p:cNvSpPr txBox="true"/>
          <p:nvPr/>
        </p:nvSpPr>
        <p:spPr>
          <a:xfrm rot="0">
            <a:off x="3256541" y="2162604"/>
            <a:ext cx="12303482" cy="1194435"/>
          </a:xfrm>
          <a:prstGeom prst="rect">
            <a:avLst/>
          </a:prstGeom>
        </p:spPr>
        <p:txBody>
          <a:bodyPr anchor="t" rtlCol="false" tIns="0" lIns="0" bIns="0" rIns="0">
            <a:spAutoFit/>
          </a:bodyPr>
          <a:lstStyle/>
          <a:p>
            <a:pPr algn="ctr" marL="0" indent="0" lvl="0">
              <a:lnSpc>
                <a:spcPts val="8775"/>
              </a:lnSpc>
              <a:spcBef>
                <a:spcPct val="0"/>
              </a:spcBef>
            </a:pPr>
            <a:r>
              <a:rPr lang="en-US" sz="8775">
                <a:solidFill>
                  <a:srgbClr val="FFFFFF"/>
                </a:solidFill>
                <a:latin typeface="Bebas Neue Bold"/>
              </a:rPr>
              <a:t>what is artificial intelligence</a:t>
            </a:r>
          </a:p>
        </p:txBody>
      </p:sp>
      <p:sp>
        <p:nvSpPr>
          <p:cNvPr name="TextBox 4" id="4"/>
          <p:cNvSpPr txBox="true"/>
          <p:nvPr/>
        </p:nvSpPr>
        <p:spPr>
          <a:xfrm rot="0">
            <a:off x="2024827" y="5264102"/>
            <a:ext cx="14317580" cy="2620646"/>
          </a:xfrm>
          <a:prstGeom prst="rect">
            <a:avLst/>
          </a:prstGeom>
        </p:spPr>
        <p:txBody>
          <a:bodyPr anchor="t" rtlCol="false" tIns="0" lIns="0" bIns="0" rIns="0">
            <a:spAutoFit/>
          </a:bodyPr>
          <a:lstStyle/>
          <a:p>
            <a:pPr algn="ctr">
              <a:lnSpc>
                <a:spcPts val="5319"/>
              </a:lnSpc>
            </a:pPr>
            <a:r>
              <a:rPr lang="en-US" sz="3799">
                <a:solidFill>
                  <a:srgbClr val="000000"/>
                </a:solidFill>
                <a:latin typeface="Open Sauce Light"/>
              </a:rPr>
              <a:t>Artificial intellligent is simply humen intelligence exubited by machines .</a:t>
            </a:r>
            <a:r>
              <a:rPr lang="en-US" sz="3799">
                <a:solidFill>
                  <a:srgbClr val="000000"/>
                </a:solidFill>
                <a:latin typeface="Open Sauce Light"/>
              </a:rPr>
              <a:t>Now days artificail intelligent is in all life domains because it make our lifes easier and save as time and money .</a:t>
            </a:r>
          </a:p>
          <a:p>
            <a:pPr algn="ctr" marL="0" indent="0" lvl="0">
              <a:lnSpc>
                <a:spcPts val="5039"/>
              </a:lnSpc>
              <a:spcBef>
                <a:spcPct val="0"/>
              </a:spcBef>
            </a:pPr>
          </a:p>
        </p:txBody>
      </p:sp>
      <p:pic>
        <p:nvPicPr>
          <p:cNvPr name="Picture 5" id="5"/>
          <p:cNvPicPr>
            <a:picLocks noChangeAspect="true"/>
          </p:cNvPicPr>
          <p:nvPr/>
        </p:nvPicPr>
        <p:blipFill>
          <a:blip r:embed="rId3"/>
          <a:srcRect l="0" t="0" r="0" b="0"/>
          <a:stretch>
            <a:fillRect/>
          </a:stretch>
        </p:blipFill>
        <p:spPr>
          <a:xfrm flipH="false" flipV="false" rot="0">
            <a:off x="420355" y="491864"/>
            <a:ext cx="6446575" cy="91893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560022" y="377381"/>
            <a:ext cx="1564768" cy="1857292"/>
          </a:xfrm>
          <a:prstGeom prst="rect">
            <a:avLst/>
          </a:prstGeom>
        </p:spPr>
      </p:pic>
      <p:grpSp>
        <p:nvGrpSpPr>
          <p:cNvPr name="Group 7" id="7"/>
          <p:cNvGrpSpPr/>
          <p:nvPr/>
        </p:nvGrpSpPr>
        <p:grpSpPr>
          <a:xfrm rot="0">
            <a:off x="0" y="9294909"/>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AutoShape 3" id="3"/>
          <p:cNvSpPr/>
          <p:nvPr/>
        </p:nvSpPr>
        <p:spPr>
          <a:xfrm rot="0">
            <a:off x="9144000" y="0"/>
            <a:ext cx="9144000" cy="10287000"/>
          </a:xfrm>
          <a:prstGeom prst="rect">
            <a:avLst/>
          </a:prstGeom>
          <a:solidFill>
            <a:srgbClr val="FFFFFF"/>
          </a:solidFill>
        </p:spPr>
      </p:sp>
      <p:pic>
        <p:nvPicPr>
          <p:cNvPr name="Picture 4" id="4"/>
          <p:cNvPicPr>
            <a:picLocks noChangeAspect="true"/>
          </p:cNvPicPr>
          <p:nvPr/>
        </p:nvPicPr>
        <p:blipFill>
          <a:blip r:embed="rId3"/>
          <a:srcRect l="16666" t="0" r="16666" b="0"/>
          <a:stretch>
            <a:fillRect/>
          </a:stretch>
        </p:blipFill>
        <p:spPr>
          <a:xfrm flipH="false" flipV="false" rot="0">
            <a:off x="9144000" y="0"/>
            <a:ext cx="9144000" cy="10287000"/>
          </a:xfrm>
          <a:prstGeom prst="rect">
            <a:avLst/>
          </a:prstGeom>
        </p:spPr>
      </p:pic>
      <p:sp>
        <p:nvSpPr>
          <p:cNvPr name="TextBox 5" id="5"/>
          <p:cNvSpPr txBox="true"/>
          <p:nvPr/>
        </p:nvSpPr>
        <p:spPr>
          <a:xfrm rot="0">
            <a:off x="1028700" y="1767412"/>
            <a:ext cx="8956446" cy="4210114"/>
          </a:xfrm>
          <a:prstGeom prst="rect">
            <a:avLst/>
          </a:prstGeom>
        </p:spPr>
        <p:txBody>
          <a:bodyPr anchor="t" rtlCol="false" tIns="0" lIns="0" bIns="0" rIns="0">
            <a:spAutoFit/>
          </a:bodyPr>
          <a:lstStyle/>
          <a:p>
            <a:pPr>
              <a:lnSpc>
                <a:spcPts val="10770"/>
              </a:lnSpc>
            </a:pPr>
            <a:r>
              <a:rPr lang="en-US" sz="10770">
                <a:solidFill>
                  <a:srgbClr val="FFFFFF"/>
                </a:solidFill>
                <a:latin typeface="Bebas Neue Bold"/>
              </a:rPr>
              <a:t>what is </a:t>
            </a:r>
          </a:p>
          <a:p>
            <a:pPr algn="l" marL="0" indent="0" lvl="0">
              <a:lnSpc>
                <a:spcPts val="10770"/>
              </a:lnSpc>
              <a:spcBef>
                <a:spcPct val="0"/>
              </a:spcBef>
            </a:pPr>
            <a:r>
              <a:rPr lang="en-US" sz="10770">
                <a:solidFill>
                  <a:srgbClr val="FFFFFF"/>
                </a:solidFill>
                <a:latin typeface="Bebas Neue Bold"/>
              </a:rPr>
              <a:t>artificial intellegence</a:t>
            </a:r>
          </a:p>
        </p:txBody>
      </p:sp>
      <p:sp>
        <p:nvSpPr>
          <p:cNvPr name="TextBox 6" id="6"/>
          <p:cNvSpPr txBox="true"/>
          <p:nvPr/>
        </p:nvSpPr>
        <p:spPr>
          <a:xfrm rot="0">
            <a:off x="830813" y="6621670"/>
            <a:ext cx="7896954" cy="1952896"/>
          </a:xfrm>
          <a:prstGeom prst="rect">
            <a:avLst/>
          </a:prstGeom>
        </p:spPr>
        <p:txBody>
          <a:bodyPr anchor="t" rtlCol="false" tIns="0" lIns="0" bIns="0" rIns="0">
            <a:spAutoFit/>
          </a:bodyPr>
          <a:lstStyle/>
          <a:p>
            <a:pPr marL="0" indent="0" lvl="0">
              <a:lnSpc>
                <a:spcPts val="5235"/>
              </a:lnSpc>
              <a:spcBef>
                <a:spcPct val="0"/>
              </a:spcBef>
            </a:pPr>
            <a:r>
              <a:rPr lang="en-US" sz="3739">
                <a:solidFill>
                  <a:srgbClr val="FFFFFF"/>
                </a:solidFill>
                <a:latin typeface="Open Sauce Light"/>
              </a:rPr>
              <a:t>is apopular branch of computer science that concerns with building intellignt systems.</a:t>
            </a:r>
          </a:p>
        </p:txBody>
      </p:sp>
      <p:grpSp>
        <p:nvGrpSpPr>
          <p:cNvPr name="Group 7" id="7"/>
          <p:cNvGrpSpPr/>
          <p:nvPr/>
        </p:nvGrpSpPr>
        <p:grpSpPr>
          <a:xfrm rot="0">
            <a:off x="420355" y="105137"/>
            <a:ext cx="16614825" cy="1857292"/>
            <a:chOff x="0" y="0"/>
            <a:chExt cx="22153100" cy="2476389"/>
          </a:xfrm>
        </p:grpSpPr>
        <p:pic>
          <p:nvPicPr>
            <p:cNvPr name="Picture 8" id="8"/>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grpSp>
        <p:nvGrpSpPr>
          <p:cNvPr name="Group 10" id="10"/>
          <p:cNvGrpSpPr/>
          <p:nvPr/>
        </p:nvGrpSpPr>
        <p:grpSpPr>
          <a:xfrm rot="0">
            <a:off x="0" y="9294909"/>
            <a:ext cx="18288000" cy="1248995"/>
            <a:chOff x="0" y="0"/>
            <a:chExt cx="24384000" cy="1665327"/>
          </a:xfrm>
        </p:grpSpPr>
        <p:grpSp>
          <p:nvGrpSpPr>
            <p:cNvPr name="Group 11" id="11"/>
            <p:cNvGrpSpPr/>
            <p:nvPr/>
          </p:nvGrpSpPr>
          <p:grpSpPr>
            <a:xfrm rot="0">
              <a:off x="0" y="209057"/>
              <a:ext cx="24384000" cy="1125497"/>
              <a:chOff x="0" y="0"/>
              <a:chExt cx="4816593" cy="222320"/>
            </a:xfrm>
          </p:grpSpPr>
          <p:sp>
            <p:nvSpPr>
              <p:cNvPr name="Freeform 12" id="12"/>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5" id="15"/>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674773" y="465859"/>
              <a:ext cx="4715092" cy="672121"/>
            </a:xfrm>
            <a:prstGeom prst="rect">
              <a:avLst/>
            </a:prstGeom>
          </p:spPr>
        </p:pic>
        <p:pic>
          <p:nvPicPr>
            <p:cNvPr name="Picture 17" id="17"/>
            <p:cNvPicPr>
              <a:picLocks noChangeAspect="true"/>
            </p:cNvPicPr>
            <p:nvPr/>
          </p:nvPicPr>
          <p:blipFill>
            <a:blip r:embed="rId10"/>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20053" y="4240035"/>
            <a:ext cx="15447894" cy="5123040"/>
          </a:xfrm>
          <a:prstGeom prst="rect">
            <a:avLst/>
          </a:prstGeom>
        </p:spPr>
        <p:txBody>
          <a:bodyPr anchor="t" rtlCol="false" tIns="0" lIns="0" bIns="0" rIns="0">
            <a:spAutoFit/>
          </a:bodyPr>
          <a:lstStyle/>
          <a:p>
            <a:pPr algn="ctr" marL="0" indent="0" lvl="0">
              <a:lnSpc>
                <a:spcPts val="8274"/>
              </a:lnSpc>
            </a:pPr>
            <a:r>
              <a:rPr lang="en-US" sz="3761">
                <a:solidFill>
                  <a:srgbClr val="000000"/>
                </a:solidFill>
                <a:latin typeface="Open Sauce Light"/>
              </a:rPr>
              <a:t>AI has a wide range of applications, from </a:t>
            </a:r>
            <a:r>
              <a:rPr lang="en-US" sz="3761">
                <a:solidFill>
                  <a:srgbClr val="000000"/>
                </a:solidFill>
                <a:latin typeface="Open Sauce Light Bold"/>
              </a:rPr>
              <a:t>healthcare</a:t>
            </a:r>
            <a:r>
              <a:rPr lang="en-US" sz="3761">
                <a:solidFill>
                  <a:srgbClr val="000000"/>
                </a:solidFill>
                <a:latin typeface="Open Sauce Light"/>
              </a:rPr>
              <a:t> to </a:t>
            </a:r>
            <a:r>
              <a:rPr lang="en-US" sz="3761">
                <a:solidFill>
                  <a:srgbClr val="000000"/>
                </a:solidFill>
                <a:latin typeface="Open Sauce Light Bold"/>
              </a:rPr>
              <a:t>finance</a:t>
            </a:r>
            <a:r>
              <a:rPr lang="en-US" sz="3761">
                <a:solidFill>
                  <a:srgbClr val="000000"/>
                </a:solidFill>
                <a:latin typeface="Open Sauce Light"/>
              </a:rPr>
              <a:t>. AI can be used to </a:t>
            </a:r>
            <a:r>
              <a:rPr lang="en-US" sz="3761">
                <a:solidFill>
                  <a:srgbClr val="000000"/>
                </a:solidFill>
                <a:latin typeface="Open Sauce Light Bold"/>
              </a:rPr>
              <a:t>automate tasks</a:t>
            </a:r>
            <a:r>
              <a:rPr lang="en-US" sz="3761">
                <a:solidFill>
                  <a:srgbClr val="000000"/>
                </a:solidFill>
                <a:latin typeface="Open Sauce Light"/>
              </a:rPr>
              <a:t>, </a:t>
            </a:r>
            <a:r>
              <a:rPr lang="en-US" sz="3761">
                <a:solidFill>
                  <a:srgbClr val="000000"/>
                </a:solidFill>
                <a:latin typeface="Open Sauce Light Bold"/>
              </a:rPr>
              <a:t>improve accuracy</a:t>
            </a:r>
            <a:r>
              <a:rPr lang="en-US" sz="3761">
                <a:solidFill>
                  <a:srgbClr val="000000"/>
                </a:solidFill>
                <a:latin typeface="Open Sauce Light"/>
              </a:rPr>
              <a:t> and </a:t>
            </a:r>
            <a:r>
              <a:rPr lang="en-US" sz="3761">
                <a:solidFill>
                  <a:srgbClr val="000000"/>
                </a:solidFill>
                <a:latin typeface="Open Sauce Light Bold"/>
              </a:rPr>
              <a:t>efficiency</a:t>
            </a:r>
            <a:r>
              <a:rPr lang="en-US" sz="3761">
                <a:solidFill>
                  <a:srgbClr val="000000"/>
                </a:solidFill>
                <a:latin typeface="Open Sauce Light"/>
              </a:rPr>
              <a:t>, and </a:t>
            </a:r>
            <a:r>
              <a:rPr lang="en-US" sz="3761">
                <a:solidFill>
                  <a:srgbClr val="000000"/>
                </a:solidFill>
                <a:latin typeface="Open Sauce Light Bold"/>
              </a:rPr>
              <a:t>reduce costs</a:t>
            </a:r>
            <a:r>
              <a:rPr lang="en-US" sz="3761">
                <a:solidFill>
                  <a:srgbClr val="000000"/>
                </a:solidFill>
                <a:latin typeface="Open Sauce Light"/>
              </a:rPr>
              <a:t>. AI is also being used to </a:t>
            </a:r>
            <a:r>
              <a:rPr lang="en-US" sz="3761">
                <a:solidFill>
                  <a:srgbClr val="000000"/>
                </a:solidFill>
                <a:latin typeface="Open Sauce Light Bold"/>
              </a:rPr>
              <a:t>develop new products</a:t>
            </a:r>
            <a:r>
              <a:rPr lang="en-US" sz="3761">
                <a:solidFill>
                  <a:srgbClr val="000000"/>
                </a:solidFill>
                <a:latin typeface="Open Sauce Light"/>
              </a:rPr>
              <a:t> and </a:t>
            </a:r>
            <a:r>
              <a:rPr lang="en-US" sz="3761">
                <a:solidFill>
                  <a:srgbClr val="000000"/>
                </a:solidFill>
                <a:latin typeface="Open Sauce Light Bold"/>
              </a:rPr>
              <a:t>services</a:t>
            </a:r>
            <a:r>
              <a:rPr lang="en-US" sz="3761">
                <a:solidFill>
                  <a:srgbClr val="000000"/>
                </a:solidFill>
                <a:latin typeface="Open Sauce Light"/>
              </a:rPr>
              <a:t>, as well as to </a:t>
            </a:r>
            <a:r>
              <a:rPr lang="en-US" sz="3761">
                <a:solidFill>
                  <a:srgbClr val="000000"/>
                </a:solidFill>
                <a:latin typeface="Open Sauce Light Bold"/>
              </a:rPr>
              <a:t>improve existing ones</a:t>
            </a:r>
            <a:r>
              <a:rPr lang="en-US" sz="3761">
                <a:solidFill>
                  <a:srgbClr val="000000"/>
                </a:solidFill>
                <a:latin typeface="Open Sauce Light"/>
              </a:rPr>
              <a:t>. AI can also be used to </a:t>
            </a:r>
            <a:r>
              <a:rPr lang="en-US" sz="3761">
                <a:solidFill>
                  <a:srgbClr val="000000"/>
                </a:solidFill>
                <a:latin typeface="Open Sauce Light Bold"/>
              </a:rPr>
              <a:t>analyze data</a:t>
            </a:r>
            <a:r>
              <a:rPr lang="en-US" sz="3761">
                <a:solidFill>
                  <a:srgbClr val="000000"/>
                </a:solidFill>
                <a:latin typeface="Open Sauce Light"/>
              </a:rPr>
              <a:t> and </a:t>
            </a:r>
            <a:r>
              <a:rPr lang="en-US" sz="3761">
                <a:solidFill>
                  <a:srgbClr val="000000"/>
                </a:solidFill>
                <a:latin typeface="Open Sauce Light Bold"/>
              </a:rPr>
              <a:t>make decisions based</a:t>
            </a:r>
            <a:r>
              <a:rPr lang="en-US" sz="3761">
                <a:solidFill>
                  <a:srgbClr val="000000"/>
                </a:solidFill>
                <a:latin typeface="Open Sauce Light"/>
              </a:rPr>
              <a:t> on that </a:t>
            </a:r>
            <a:r>
              <a:rPr lang="en-US" sz="3761">
                <a:solidFill>
                  <a:srgbClr val="000000"/>
                </a:solidFill>
                <a:latin typeface="Open Sauce Light Bold"/>
              </a:rPr>
              <a:t>data</a:t>
            </a:r>
            <a:r>
              <a:rPr lang="en-US" sz="3761">
                <a:solidFill>
                  <a:srgbClr val="000000"/>
                </a:solidFill>
                <a:latin typeface="Open Sauce Light"/>
              </a:rPr>
              <a:t>.</a:t>
            </a:r>
          </a:p>
        </p:txBody>
      </p:sp>
      <p:pic>
        <p:nvPicPr>
          <p:cNvPr name="Picture 3" id="3"/>
          <p:cNvPicPr>
            <a:picLocks noChangeAspect="true"/>
          </p:cNvPicPr>
          <p:nvPr/>
        </p:nvPicPr>
        <p:blipFill>
          <a:blip r:embed="rId2"/>
          <a:srcRect l="0" t="0" r="0" b="0"/>
          <a:stretch>
            <a:fillRect/>
          </a:stretch>
        </p:blipFill>
        <p:spPr>
          <a:xfrm flipH="false" flipV="false" rot="0">
            <a:off x="0" y="-8345045"/>
            <a:ext cx="18288000" cy="12192000"/>
          </a:xfrm>
          <a:prstGeom prst="rect">
            <a:avLst/>
          </a:prstGeom>
        </p:spPr>
      </p:pic>
      <p:sp>
        <p:nvSpPr>
          <p:cNvPr name="TextBox 4" id="4"/>
          <p:cNvSpPr txBox="true"/>
          <p:nvPr/>
        </p:nvSpPr>
        <p:spPr>
          <a:xfrm rot="0">
            <a:off x="2593704" y="1608455"/>
            <a:ext cx="13100592" cy="1257300"/>
          </a:xfrm>
          <a:prstGeom prst="rect">
            <a:avLst/>
          </a:prstGeom>
        </p:spPr>
        <p:txBody>
          <a:bodyPr anchor="t" rtlCol="false" tIns="0" lIns="0" bIns="0" rIns="0">
            <a:spAutoFit/>
          </a:bodyPr>
          <a:lstStyle/>
          <a:p>
            <a:pPr algn="ctr" marL="0" indent="0" lvl="0">
              <a:lnSpc>
                <a:spcPts val="9375"/>
              </a:lnSpc>
              <a:spcBef>
                <a:spcPct val="0"/>
              </a:spcBef>
            </a:pPr>
            <a:r>
              <a:rPr lang="en-US" sz="9375">
                <a:solidFill>
                  <a:srgbClr val="FFFFFF"/>
                </a:solidFill>
                <a:latin typeface="Bebas Neue"/>
              </a:rPr>
              <a:t>ai  applications</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39982"/>
            <a:ext cx="14530534" cy="1313181"/>
          </a:xfrm>
          <a:prstGeom prst="rect">
            <a:avLst/>
          </a:prstGeom>
        </p:spPr>
        <p:txBody>
          <a:bodyPr anchor="t" rtlCol="false" tIns="0" lIns="0" bIns="0" rIns="0">
            <a:spAutoFit/>
          </a:bodyPr>
          <a:lstStyle/>
          <a:p>
            <a:pPr>
              <a:lnSpc>
                <a:spcPts val="5319"/>
              </a:lnSpc>
              <a:spcBef>
                <a:spcPct val="0"/>
              </a:spcBef>
            </a:pPr>
            <a:r>
              <a:rPr lang="en-US" sz="3799">
                <a:solidFill>
                  <a:srgbClr val="000000"/>
                </a:solidFill>
                <a:latin typeface="Open Sans Light"/>
              </a:rPr>
              <a:t>In the previous workshop, we got acquainted with many concepts, </a:t>
            </a:r>
          </a:p>
          <a:p>
            <a:pPr>
              <a:lnSpc>
                <a:spcPts val="5319"/>
              </a:lnSpc>
              <a:spcBef>
                <a:spcPct val="0"/>
              </a:spcBef>
            </a:pPr>
            <a:r>
              <a:rPr lang="en-US" sz="3799">
                <a:solidFill>
                  <a:srgbClr val="000000"/>
                </a:solidFill>
                <a:latin typeface="Open Sans Light"/>
              </a:rPr>
              <a:t>and how to use them, such as:</a:t>
            </a:r>
          </a:p>
        </p:txBody>
      </p:sp>
      <p:sp>
        <p:nvSpPr>
          <p:cNvPr name="TextBox 3" id="3"/>
          <p:cNvSpPr txBox="true"/>
          <p:nvPr/>
        </p:nvSpPr>
        <p:spPr>
          <a:xfrm rot="0">
            <a:off x="1028700" y="3096350"/>
            <a:ext cx="16593933" cy="3956864"/>
          </a:xfrm>
          <a:prstGeom prst="rect">
            <a:avLst/>
          </a:prstGeom>
        </p:spPr>
        <p:txBody>
          <a:bodyPr anchor="t" rtlCol="false" tIns="0" lIns="0" bIns="0" rIns="0">
            <a:spAutoFit/>
          </a:bodyPr>
          <a:lstStyle/>
          <a:p>
            <a:pPr marL="647724" indent="-323862" lvl="1">
              <a:lnSpc>
                <a:spcPts val="6420"/>
              </a:lnSpc>
              <a:buFont typeface="Arial"/>
              <a:buChar char="•"/>
            </a:pPr>
            <a:r>
              <a:rPr lang="en-US" sz="3000">
                <a:solidFill>
                  <a:srgbClr val="000000"/>
                </a:solidFill>
                <a:latin typeface="Open Sans Light"/>
              </a:rPr>
              <a:t>Variables and their types, what are operators and their uses.</a:t>
            </a:r>
          </a:p>
          <a:p>
            <a:pPr marL="647724" indent="-323862" lvl="1">
              <a:lnSpc>
                <a:spcPts val="6420"/>
              </a:lnSpc>
              <a:buFont typeface="Arial"/>
              <a:buChar char="•"/>
            </a:pPr>
            <a:r>
              <a:rPr lang="en-US" sz="3000">
                <a:solidFill>
                  <a:srgbClr val="000000"/>
                </a:solidFill>
                <a:latin typeface="Open Sans Light"/>
              </a:rPr>
              <a:t>Indentation in Python and its role in defining program structure and controlling program flow.</a:t>
            </a:r>
          </a:p>
          <a:p>
            <a:pPr marL="647724" indent="-323862" lvl="1">
              <a:lnSpc>
                <a:spcPts val="6420"/>
              </a:lnSpc>
              <a:buFont typeface="Arial"/>
              <a:buChar char="•"/>
            </a:pPr>
            <a:r>
              <a:rPr lang="en-US" sz="3000">
                <a:solidFill>
                  <a:srgbClr val="000000"/>
                </a:solidFill>
                <a:latin typeface="Open Sans Light"/>
              </a:rPr>
              <a:t>Then we moved on to the "if" conditional statement.</a:t>
            </a:r>
          </a:p>
          <a:p>
            <a:pPr marL="647724" indent="-323862" lvl="1">
              <a:lnSpc>
                <a:spcPts val="6420"/>
              </a:lnSpc>
              <a:buFont typeface="Arial"/>
              <a:buChar char="•"/>
            </a:pPr>
            <a:r>
              <a:rPr lang="en-US" sz="3000">
                <a:solidFill>
                  <a:srgbClr val="000000"/>
                </a:solidFill>
                <a:latin typeface="Open Sans Light"/>
              </a:rPr>
              <a:t>And then to loops like “for” and “while.”</a:t>
            </a:r>
          </a:p>
          <a:p>
            <a:pPr marL="647724" indent="-323862" lvl="1">
              <a:lnSpc>
                <a:spcPts val="6420"/>
              </a:lnSpc>
              <a:buFont typeface="Arial"/>
              <a:buChar char="•"/>
            </a:pPr>
            <a:r>
              <a:rPr lang="en-US" sz="3000">
                <a:solidFill>
                  <a:srgbClr val="000000"/>
                </a:solidFill>
                <a:latin typeface="Open Sans Light"/>
              </a:rPr>
              <a:t>At the end of the workshop we took the concept of functions</a:t>
            </a: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2518906" y="1176021"/>
            <a:ext cx="13100592" cy="1324607"/>
          </a:xfrm>
          <a:prstGeom prst="rect">
            <a:avLst/>
          </a:prstGeom>
        </p:spPr>
        <p:txBody>
          <a:bodyPr anchor="t" rtlCol="false" tIns="0" lIns="0" bIns="0" rIns="0">
            <a:spAutoFit/>
          </a:bodyPr>
          <a:lstStyle/>
          <a:p>
            <a:pPr algn="ctr" marL="0" indent="0" lvl="0">
              <a:lnSpc>
                <a:spcPts val="9774"/>
              </a:lnSpc>
              <a:spcBef>
                <a:spcPct val="0"/>
              </a:spcBef>
            </a:pPr>
            <a:r>
              <a:rPr lang="en-US" sz="9774">
                <a:solidFill>
                  <a:srgbClr val="000000"/>
                </a:solidFill>
                <a:latin typeface="Bebas Neue Bold"/>
              </a:rPr>
              <a:t>how ai is changing science</a:t>
            </a:r>
          </a:p>
        </p:txBody>
      </p:sp>
      <p:grpSp>
        <p:nvGrpSpPr>
          <p:cNvPr name="Group 4" id="4"/>
          <p:cNvGrpSpPr/>
          <p:nvPr/>
        </p:nvGrpSpPr>
        <p:grpSpPr>
          <a:xfrm rot="0">
            <a:off x="328899" y="0"/>
            <a:ext cx="16614825" cy="1857292"/>
            <a:chOff x="0" y="0"/>
            <a:chExt cx="22153100" cy="2476389"/>
          </a:xfrm>
        </p:grpSpPr>
        <p:pic>
          <p:nvPicPr>
            <p:cNvPr name="Picture 5" id="5"/>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94909"/>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
        <p:nvSpPr>
          <p:cNvPr name="TextBox 15" id="15"/>
          <p:cNvSpPr txBox="true"/>
          <p:nvPr/>
        </p:nvSpPr>
        <p:spPr>
          <a:xfrm rot="0">
            <a:off x="2025118" y="9256809"/>
            <a:ext cx="14088168"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Light"/>
              </a:rPr>
              <a:t>Votre texte de paragraphe</a:t>
            </a:r>
          </a:p>
        </p:txBody>
      </p:sp>
      <p:sp>
        <p:nvSpPr>
          <p:cNvPr name="TextBox 16" id="16"/>
          <p:cNvSpPr txBox="true"/>
          <p:nvPr/>
        </p:nvSpPr>
        <p:spPr>
          <a:xfrm rot="0">
            <a:off x="2025118" y="7666341"/>
            <a:ext cx="14465069" cy="1591959"/>
          </a:xfrm>
          <a:prstGeom prst="rect">
            <a:avLst/>
          </a:prstGeom>
        </p:spPr>
        <p:txBody>
          <a:bodyPr anchor="t" rtlCol="false" tIns="0" lIns="0" bIns="0" rIns="0">
            <a:spAutoFit/>
          </a:bodyPr>
          <a:lstStyle/>
          <a:p>
            <a:pPr algn="ctr" marL="0" indent="0" lvl="0">
              <a:lnSpc>
                <a:spcPts val="4175"/>
              </a:lnSpc>
              <a:spcBef>
                <a:spcPct val="0"/>
              </a:spcBef>
            </a:pPr>
            <a:r>
              <a:rPr lang="en-US" sz="4175">
                <a:solidFill>
                  <a:srgbClr val="000000"/>
                </a:solidFill>
                <a:latin typeface="Merriweather Bold"/>
              </a:rPr>
              <a:t>The latest AI algorithms are probing the evolution of galaxies, calculating quantum wave functions, discovering new chemical compounds and more.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104" r="4447" b="13282"/>
          <a:stretch>
            <a:fillRect/>
          </a:stretch>
        </p:blipFill>
        <p:spPr>
          <a:xfrm flipH="false" flipV="false" rot="0">
            <a:off x="3414863" y="2276753"/>
            <a:ext cx="11043776" cy="6547816"/>
          </a:xfrm>
          <a:prstGeom prst="rect">
            <a:avLst/>
          </a:prstGeom>
        </p:spPr>
      </p:pic>
      <p:sp>
        <p:nvSpPr>
          <p:cNvPr name="TextBox 3" id="3"/>
          <p:cNvSpPr txBox="true"/>
          <p:nvPr/>
        </p:nvSpPr>
        <p:spPr>
          <a:xfrm rot="0">
            <a:off x="4374623" y="1292341"/>
            <a:ext cx="8706288" cy="851062"/>
          </a:xfrm>
          <a:prstGeom prst="rect">
            <a:avLst/>
          </a:prstGeom>
        </p:spPr>
        <p:txBody>
          <a:bodyPr anchor="t" rtlCol="false" tIns="0" lIns="0" bIns="0" rIns="0">
            <a:spAutoFit/>
          </a:bodyPr>
          <a:lstStyle/>
          <a:p>
            <a:pPr algn="ctr" marL="0" indent="0" lvl="0">
              <a:lnSpc>
                <a:spcPts val="6230"/>
              </a:lnSpc>
              <a:spcBef>
                <a:spcPct val="0"/>
              </a:spcBef>
            </a:pPr>
            <a:r>
              <a:rPr lang="en-US" sz="6230">
                <a:solidFill>
                  <a:srgbClr val="0F00C6"/>
                </a:solidFill>
                <a:latin typeface="Bebas Neue Bold"/>
              </a:rPr>
              <a:t>levels of artificial intellignece</a:t>
            </a: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77888" y="3236361"/>
            <a:ext cx="2325050" cy="232505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74615" y="3236361"/>
            <a:ext cx="2250005" cy="240000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153645" y="3236361"/>
            <a:ext cx="2136201" cy="2513177"/>
          </a:xfrm>
          <a:prstGeom prst="rect">
            <a:avLst/>
          </a:prstGeom>
        </p:spPr>
      </p:pic>
      <p:sp>
        <p:nvSpPr>
          <p:cNvPr name="TextBox 5" id="5"/>
          <p:cNvSpPr txBox="true"/>
          <p:nvPr/>
        </p:nvSpPr>
        <p:spPr>
          <a:xfrm rot="0">
            <a:off x="2862305" y="1376682"/>
            <a:ext cx="13112724" cy="1301115"/>
          </a:xfrm>
          <a:prstGeom prst="rect">
            <a:avLst/>
          </a:prstGeom>
        </p:spPr>
        <p:txBody>
          <a:bodyPr anchor="t" rtlCol="false" tIns="0" lIns="0" bIns="0" rIns="0">
            <a:spAutoFit/>
          </a:bodyPr>
          <a:lstStyle/>
          <a:p>
            <a:pPr marL="0" indent="0" lvl="0">
              <a:lnSpc>
                <a:spcPts val="9600"/>
              </a:lnSpc>
              <a:spcBef>
                <a:spcPct val="0"/>
              </a:spcBef>
            </a:pPr>
            <a:r>
              <a:rPr lang="en-US" sz="9600">
                <a:solidFill>
                  <a:srgbClr val="0F00C6"/>
                </a:solidFill>
                <a:latin typeface="Bebas Neue"/>
              </a:rPr>
              <a:t>ARTIFICAIL INTELLEGENCE SUBSETS</a:t>
            </a:r>
          </a:p>
        </p:txBody>
      </p:sp>
      <p:sp>
        <p:nvSpPr>
          <p:cNvPr name="TextBox 6" id="6"/>
          <p:cNvSpPr txBox="true"/>
          <p:nvPr/>
        </p:nvSpPr>
        <p:spPr>
          <a:xfrm rot="0">
            <a:off x="1379567" y="6996609"/>
            <a:ext cx="4788442" cy="1372235"/>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F00C6"/>
                </a:solidFill>
                <a:latin typeface="Arimo"/>
              </a:rPr>
              <a:t>ENGINEERING OF MAKING INTELLENGT MACHINE  AND PROGRAMS </a:t>
            </a:r>
          </a:p>
        </p:txBody>
      </p:sp>
      <p:sp>
        <p:nvSpPr>
          <p:cNvPr name="TextBox 7" id="7"/>
          <p:cNvSpPr txBox="true"/>
          <p:nvPr/>
        </p:nvSpPr>
        <p:spPr>
          <a:xfrm rot="0">
            <a:off x="7100646" y="7020951"/>
            <a:ext cx="4788442" cy="886460"/>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F00C6"/>
                </a:solidFill>
                <a:latin typeface="Open Sauce Light"/>
              </a:rPr>
              <a:t>ability to learn without bieng explicitly programmed</a:t>
            </a:r>
          </a:p>
        </p:txBody>
      </p:sp>
      <p:sp>
        <p:nvSpPr>
          <p:cNvPr name="TextBox 8" id="8"/>
          <p:cNvSpPr txBox="true"/>
          <p:nvPr/>
        </p:nvSpPr>
        <p:spPr>
          <a:xfrm rot="0">
            <a:off x="12821725" y="7020951"/>
            <a:ext cx="4788442" cy="886460"/>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F00C6"/>
                </a:solidFill>
                <a:latin typeface="Open Sauce Light"/>
              </a:rPr>
              <a:t>learning based on neural network</a:t>
            </a:r>
          </a:p>
        </p:txBody>
      </p:sp>
      <p:sp>
        <p:nvSpPr>
          <p:cNvPr name="TextBox 9" id="9"/>
          <p:cNvSpPr txBox="true"/>
          <p:nvPr/>
        </p:nvSpPr>
        <p:spPr>
          <a:xfrm rot="0">
            <a:off x="1379567" y="6218067"/>
            <a:ext cx="4788442" cy="595630"/>
          </a:xfrm>
          <a:prstGeom prst="rect">
            <a:avLst/>
          </a:prstGeom>
        </p:spPr>
        <p:txBody>
          <a:bodyPr anchor="t" rtlCol="false" tIns="0" lIns="0" bIns="0" rIns="0">
            <a:spAutoFit/>
          </a:bodyPr>
          <a:lstStyle/>
          <a:p>
            <a:pPr algn="ctr" marL="0" indent="0" lvl="0">
              <a:lnSpc>
                <a:spcPts val="4325"/>
              </a:lnSpc>
              <a:spcBef>
                <a:spcPct val="0"/>
              </a:spcBef>
            </a:pPr>
            <a:r>
              <a:rPr lang="en-US" sz="4325">
                <a:solidFill>
                  <a:srgbClr val="0F00C6"/>
                </a:solidFill>
                <a:latin typeface="Bebas Neue Bold"/>
              </a:rPr>
              <a:t>ARTIFICIAL INTELLIGENCE</a:t>
            </a:r>
          </a:p>
        </p:txBody>
      </p:sp>
      <p:sp>
        <p:nvSpPr>
          <p:cNvPr name="TextBox 10" id="10"/>
          <p:cNvSpPr txBox="true"/>
          <p:nvPr/>
        </p:nvSpPr>
        <p:spPr>
          <a:xfrm rot="0">
            <a:off x="7100646" y="6208542"/>
            <a:ext cx="4788442" cy="595630"/>
          </a:xfrm>
          <a:prstGeom prst="rect">
            <a:avLst/>
          </a:prstGeom>
        </p:spPr>
        <p:txBody>
          <a:bodyPr anchor="t" rtlCol="false" tIns="0" lIns="0" bIns="0" rIns="0">
            <a:spAutoFit/>
          </a:bodyPr>
          <a:lstStyle/>
          <a:p>
            <a:pPr algn="ctr" marL="0" indent="0" lvl="0">
              <a:lnSpc>
                <a:spcPts val="4325"/>
              </a:lnSpc>
              <a:spcBef>
                <a:spcPct val="0"/>
              </a:spcBef>
            </a:pPr>
            <a:r>
              <a:rPr lang="en-US" sz="4325">
                <a:solidFill>
                  <a:srgbClr val="0F00C6"/>
                </a:solidFill>
                <a:latin typeface="Bebas Neue Bold"/>
              </a:rPr>
              <a:t>MACHINE LEARNING</a:t>
            </a:r>
          </a:p>
        </p:txBody>
      </p:sp>
      <p:sp>
        <p:nvSpPr>
          <p:cNvPr name="TextBox 11" id="11"/>
          <p:cNvSpPr txBox="true"/>
          <p:nvPr/>
        </p:nvSpPr>
        <p:spPr>
          <a:xfrm rot="0">
            <a:off x="12821725" y="6208542"/>
            <a:ext cx="4788442" cy="595630"/>
          </a:xfrm>
          <a:prstGeom prst="rect">
            <a:avLst/>
          </a:prstGeom>
        </p:spPr>
        <p:txBody>
          <a:bodyPr anchor="t" rtlCol="false" tIns="0" lIns="0" bIns="0" rIns="0">
            <a:spAutoFit/>
          </a:bodyPr>
          <a:lstStyle/>
          <a:p>
            <a:pPr algn="ctr" marL="0" indent="0" lvl="0">
              <a:lnSpc>
                <a:spcPts val="4325"/>
              </a:lnSpc>
              <a:spcBef>
                <a:spcPct val="0"/>
              </a:spcBef>
            </a:pPr>
            <a:r>
              <a:rPr lang="en-US" sz="4325">
                <a:solidFill>
                  <a:srgbClr val="0F00C6"/>
                </a:solidFill>
                <a:latin typeface="Bebas Neue Bold"/>
              </a:rPr>
              <a:t>DEEP LEARNING</a:t>
            </a:r>
          </a:p>
        </p:txBody>
      </p:sp>
      <p:grpSp>
        <p:nvGrpSpPr>
          <p:cNvPr name="Group 12" id="12"/>
          <p:cNvGrpSpPr/>
          <p:nvPr/>
        </p:nvGrpSpPr>
        <p:grpSpPr>
          <a:xfrm rot="0">
            <a:off x="420355" y="286112"/>
            <a:ext cx="16614825" cy="1857292"/>
            <a:chOff x="0" y="0"/>
            <a:chExt cx="22153100" cy="2476389"/>
          </a:xfrm>
        </p:grpSpPr>
        <p:pic>
          <p:nvPicPr>
            <p:cNvPr name="Picture 13" id="13"/>
            <p:cNvPicPr>
              <a:picLocks noChangeAspect="true"/>
            </p:cNvPicPr>
            <p:nvPr/>
          </p:nvPicPr>
          <p:blipFill>
            <a:blip r:embed="rId8"/>
            <a:srcRect l="0" t="0" r="0" b="0"/>
            <a:stretch>
              <a:fillRect/>
            </a:stretch>
          </p:blipFill>
          <p:spPr>
            <a:xfrm flipH="false" flipV="false" rot="0">
              <a:off x="0" y="375937"/>
              <a:ext cx="6048950" cy="862258"/>
            </a:xfrm>
            <a:prstGeom prst="rect">
              <a:avLst/>
            </a:prstGeom>
          </p:spPr>
        </p:pic>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0066742" y="0"/>
              <a:ext cx="2086358" cy="2476389"/>
            </a:xfrm>
            <a:prstGeom prst="rect">
              <a:avLst/>
            </a:prstGeom>
          </p:spPr>
        </p:pic>
      </p:grpSp>
      <p:grpSp>
        <p:nvGrpSpPr>
          <p:cNvPr name="Group 15" id="15"/>
          <p:cNvGrpSpPr/>
          <p:nvPr/>
        </p:nvGrpSpPr>
        <p:grpSpPr>
          <a:xfrm rot="0">
            <a:off x="0" y="9277350"/>
            <a:ext cx="18288000" cy="1248995"/>
            <a:chOff x="0" y="0"/>
            <a:chExt cx="24384000" cy="1665327"/>
          </a:xfrm>
        </p:grpSpPr>
        <p:grpSp>
          <p:nvGrpSpPr>
            <p:cNvPr name="Group 16" id="16"/>
            <p:cNvGrpSpPr/>
            <p:nvPr/>
          </p:nvGrpSpPr>
          <p:grpSpPr>
            <a:xfrm rot="0">
              <a:off x="0" y="209057"/>
              <a:ext cx="24384000" cy="1125497"/>
              <a:chOff x="0" y="0"/>
              <a:chExt cx="4816593" cy="222320"/>
            </a:xfrm>
          </p:grpSpPr>
          <p:sp>
            <p:nvSpPr>
              <p:cNvPr name="Freeform 17" id="17"/>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9" id="19"/>
            <p:cNvPicPr>
              <a:picLocks noChangeAspect="true"/>
            </p:cNvPicPr>
            <p:nvPr/>
          </p:nvPicPr>
          <p:blipFill>
            <a:blip r:embed="rId11"/>
            <a:srcRect l="0" t="0" r="0" b="0"/>
            <a:stretch>
              <a:fillRect/>
            </a:stretch>
          </p:blipFill>
          <p:spPr>
            <a:xfrm flipH="false" flipV="false" rot="0">
              <a:off x="18786341" y="0"/>
              <a:ext cx="4510259" cy="1665327"/>
            </a:xfrm>
            <a:prstGeom prst="rect">
              <a:avLst/>
            </a:prstGeom>
          </p:spPr>
        </p:pic>
        <p:pic>
          <p:nvPicPr>
            <p:cNvPr name="Picture 20" id="20"/>
            <p:cNvPicPr>
              <a:picLocks noChangeAspect="true"/>
            </p:cNvPicPr>
            <p:nvPr/>
          </p:nvPicPr>
          <p:blipFill>
            <a:blip r:embed="rId12"/>
            <a:srcRect l="0" t="5873" r="0" b="5873"/>
            <a:stretch>
              <a:fillRect/>
            </a:stretch>
          </p:blipFill>
          <p:spPr>
            <a:xfrm flipH="false" flipV="false" rot="0">
              <a:off x="13623292" y="465859"/>
              <a:ext cx="3406791" cy="918045"/>
            </a:xfrm>
            <a:prstGeom prst="rect">
              <a:avLst/>
            </a:prstGeom>
          </p:spPr>
        </p:pic>
        <p:pic>
          <p:nvPicPr>
            <p:cNvPr name="Picture 21" id="21"/>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22" id="22"/>
            <p:cNvPicPr>
              <a:picLocks noChangeAspect="true"/>
            </p:cNvPicPr>
            <p:nvPr/>
          </p:nvPicPr>
          <p:blipFill>
            <a:blip r:embed="rId13"/>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362" t="0" r="0" b="0"/>
          <a:stretch>
            <a:fillRect/>
          </a:stretch>
        </p:blipFill>
        <p:spPr>
          <a:xfrm flipH="false" flipV="false" rot="0">
            <a:off x="0" y="0"/>
            <a:ext cx="7196458"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196458" y="1833139"/>
            <a:ext cx="10883059" cy="8010727"/>
          </a:xfrm>
          <a:prstGeom prst="rect">
            <a:avLst/>
          </a:prstGeom>
        </p:spPr>
      </p:pic>
      <p:sp>
        <p:nvSpPr>
          <p:cNvPr name="TextBox 4" id="4"/>
          <p:cNvSpPr txBox="true"/>
          <p:nvPr/>
        </p:nvSpPr>
        <p:spPr>
          <a:xfrm rot="0">
            <a:off x="724117" y="3657246"/>
            <a:ext cx="5748224" cy="3105858"/>
          </a:xfrm>
          <a:prstGeom prst="rect">
            <a:avLst/>
          </a:prstGeom>
        </p:spPr>
        <p:txBody>
          <a:bodyPr anchor="t" rtlCol="false" tIns="0" lIns="0" bIns="0" rIns="0">
            <a:spAutoFit/>
          </a:bodyPr>
          <a:lstStyle/>
          <a:p>
            <a:pPr marL="0" indent="0" lvl="0">
              <a:lnSpc>
                <a:spcPts val="7922"/>
              </a:lnSpc>
              <a:spcBef>
                <a:spcPct val="0"/>
              </a:spcBef>
            </a:pPr>
            <a:r>
              <a:rPr lang="en-US" sz="7922">
                <a:solidFill>
                  <a:srgbClr val="FFFFFF"/>
                </a:solidFill>
                <a:latin typeface="Bebas Neue Bold"/>
              </a:rPr>
              <a:t>the relation between data sceince and ai</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8446" r="0" b="0"/>
          <a:stretch>
            <a:fillRect/>
          </a:stretch>
        </p:blipFill>
        <p:spPr>
          <a:xfrm flipH="false" flipV="false" rot="0">
            <a:off x="0" y="0"/>
            <a:ext cx="18288000" cy="3846955"/>
          </a:xfrm>
          <a:prstGeom prst="rect">
            <a:avLst/>
          </a:prstGeom>
        </p:spPr>
      </p:pic>
      <p:sp>
        <p:nvSpPr>
          <p:cNvPr name="TextBox 3" id="3"/>
          <p:cNvSpPr txBox="true"/>
          <p:nvPr/>
        </p:nvSpPr>
        <p:spPr>
          <a:xfrm rot="0">
            <a:off x="2593704" y="1608455"/>
            <a:ext cx="13100592" cy="1257300"/>
          </a:xfrm>
          <a:prstGeom prst="rect">
            <a:avLst/>
          </a:prstGeom>
        </p:spPr>
        <p:txBody>
          <a:bodyPr anchor="t" rtlCol="false" tIns="0" lIns="0" bIns="0" rIns="0">
            <a:spAutoFit/>
          </a:bodyPr>
          <a:lstStyle/>
          <a:p>
            <a:pPr algn="ctr" marL="0" indent="0" lvl="0">
              <a:lnSpc>
                <a:spcPts val="9375"/>
              </a:lnSpc>
              <a:spcBef>
                <a:spcPct val="0"/>
              </a:spcBef>
            </a:pPr>
            <a:r>
              <a:rPr lang="en-US" sz="9375">
                <a:solidFill>
                  <a:srgbClr val="FFFFFF"/>
                </a:solidFill>
                <a:latin typeface="Bebas Neue"/>
              </a:rPr>
              <a:t>machine learning</a:t>
            </a:r>
          </a:p>
        </p:txBody>
      </p:sp>
      <p:sp>
        <p:nvSpPr>
          <p:cNvPr name="TextBox 4" id="4"/>
          <p:cNvSpPr txBox="true"/>
          <p:nvPr/>
        </p:nvSpPr>
        <p:spPr>
          <a:xfrm rot="0">
            <a:off x="2593704" y="5524052"/>
            <a:ext cx="13340808" cy="2940686"/>
          </a:xfrm>
          <a:prstGeom prst="rect">
            <a:avLst/>
          </a:prstGeom>
        </p:spPr>
        <p:txBody>
          <a:bodyPr anchor="t" rtlCol="false" tIns="0" lIns="0" bIns="0" rIns="0">
            <a:spAutoFit/>
          </a:bodyPr>
          <a:lstStyle/>
          <a:p>
            <a:pPr algn="ctr" marL="0" indent="0" lvl="0">
              <a:lnSpc>
                <a:spcPts val="5914"/>
              </a:lnSpc>
              <a:spcBef>
                <a:spcPct val="0"/>
              </a:spcBef>
            </a:pPr>
            <a:r>
              <a:rPr lang="en-US" sz="4224">
                <a:solidFill>
                  <a:srgbClr val="0F00C6"/>
                </a:solidFill>
                <a:latin typeface="Open Sauce Light"/>
              </a:rPr>
              <a:t>"Machine learning is a subfield of artificial intellignce  based on the idea that systems can learn from data, identify patterns and make decisions with minimal human intervention.</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8446" r="0" b="0"/>
          <a:stretch>
            <a:fillRect/>
          </a:stretch>
        </p:blipFill>
        <p:spPr>
          <a:xfrm flipH="false" flipV="false" rot="0">
            <a:off x="0" y="0"/>
            <a:ext cx="18288000" cy="3846955"/>
          </a:xfrm>
          <a:prstGeom prst="rect">
            <a:avLst/>
          </a:prstGeom>
        </p:spPr>
      </p:pic>
      <p:grpSp>
        <p:nvGrpSpPr>
          <p:cNvPr name="Group 3" id="3"/>
          <p:cNvGrpSpPr/>
          <p:nvPr/>
        </p:nvGrpSpPr>
        <p:grpSpPr>
          <a:xfrm rot="0">
            <a:off x="2771626" y="5646703"/>
            <a:ext cx="3747532" cy="1745180"/>
            <a:chOff x="0" y="0"/>
            <a:chExt cx="987004" cy="459636"/>
          </a:xfrm>
        </p:grpSpPr>
        <p:sp>
          <p:nvSpPr>
            <p:cNvPr name="Freeform 4" id="4"/>
            <p:cNvSpPr/>
            <p:nvPr/>
          </p:nvSpPr>
          <p:spPr>
            <a:xfrm>
              <a:off x="0" y="0"/>
              <a:ext cx="987004" cy="459636"/>
            </a:xfrm>
            <a:custGeom>
              <a:avLst/>
              <a:gdLst/>
              <a:ahLst/>
              <a:cxnLst/>
              <a:rect r="r" b="b" t="t" l="l"/>
              <a:pathLst>
                <a:path h="459636" w="987004">
                  <a:moveTo>
                    <a:pt x="0" y="0"/>
                  </a:moveTo>
                  <a:lnTo>
                    <a:pt x="987004" y="0"/>
                  </a:lnTo>
                  <a:lnTo>
                    <a:pt x="987004" y="459636"/>
                  </a:lnTo>
                  <a:lnTo>
                    <a:pt x="0" y="459636"/>
                  </a:lnTo>
                  <a:close/>
                </a:path>
              </a:pathLst>
            </a:custGeom>
            <a:solidFill>
              <a:srgbClr val="0027CF"/>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4759"/>
                </a:lnSpc>
              </a:pPr>
            </a:p>
          </p:txBody>
        </p:sp>
      </p:grpSp>
      <p:sp>
        <p:nvSpPr>
          <p:cNvPr name="AutoShape 6" id="6"/>
          <p:cNvSpPr/>
          <p:nvPr/>
        </p:nvSpPr>
        <p:spPr>
          <a:xfrm rot="0">
            <a:off x="6519158" y="6500243"/>
            <a:ext cx="566017" cy="0"/>
          </a:xfrm>
          <a:prstGeom prst="line">
            <a:avLst/>
          </a:prstGeom>
          <a:ln cap="flat" w="38100">
            <a:solidFill>
              <a:srgbClr val="000000"/>
            </a:solidFill>
            <a:prstDash val="solid"/>
            <a:headEnd type="none" len="sm" w="sm"/>
            <a:tailEnd type="triangle" len="med" w="lg"/>
          </a:ln>
        </p:spPr>
      </p:sp>
      <p:grpSp>
        <p:nvGrpSpPr>
          <p:cNvPr name="Group 7" id="7"/>
          <p:cNvGrpSpPr/>
          <p:nvPr/>
        </p:nvGrpSpPr>
        <p:grpSpPr>
          <a:xfrm rot="0">
            <a:off x="12457192" y="5438280"/>
            <a:ext cx="2841586" cy="1886119"/>
            <a:chOff x="0" y="0"/>
            <a:chExt cx="748401" cy="496756"/>
          </a:xfrm>
        </p:grpSpPr>
        <p:sp>
          <p:nvSpPr>
            <p:cNvPr name="Freeform 8" id="8"/>
            <p:cNvSpPr/>
            <p:nvPr/>
          </p:nvSpPr>
          <p:spPr>
            <a:xfrm>
              <a:off x="0" y="0"/>
              <a:ext cx="748401" cy="496756"/>
            </a:xfrm>
            <a:custGeom>
              <a:avLst/>
              <a:gdLst/>
              <a:ahLst/>
              <a:cxnLst/>
              <a:rect r="r" b="b" t="t" l="l"/>
              <a:pathLst>
                <a:path h="496756" w="748401">
                  <a:moveTo>
                    <a:pt x="0" y="0"/>
                  </a:moveTo>
                  <a:lnTo>
                    <a:pt x="748401" y="0"/>
                  </a:lnTo>
                  <a:lnTo>
                    <a:pt x="748401" y="496756"/>
                  </a:lnTo>
                  <a:lnTo>
                    <a:pt x="0" y="496756"/>
                  </a:lnTo>
                  <a:close/>
                </a:path>
              </a:pathLst>
            </a:custGeom>
            <a:solidFill>
              <a:srgbClr val="0027CF"/>
            </a:solidFill>
          </p:spPr>
        </p:sp>
        <p:sp>
          <p:nvSpPr>
            <p:cNvPr name="TextBox 9" id="9"/>
            <p:cNvSpPr txBox="true"/>
            <p:nvPr/>
          </p:nvSpPr>
          <p:spPr>
            <a:xfrm>
              <a:off x="0" y="-66675"/>
              <a:ext cx="812800" cy="879475"/>
            </a:xfrm>
            <a:prstGeom prst="rect">
              <a:avLst/>
            </a:prstGeom>
          </p:spPr>
          <p:txBody>
            <a:bodyPr anchor="ctr" rtlCol="false" tIns="50800" lIns="50800" bIns="50800" rIns="50800"/>
            <a:lstStyle/>
            <a:p>
              <a:pPr algn="ctr">
                <a:lnSpc>
                  <a:spcPts val="4759"/>
                </a:lnSpc>
              </a:pPr>
            </a:p>
          </p:txBody>
        </p:sp>
      </p:grpSp>
      <p:sp>
        <p:nvSpPr>
          <p:cNvPr name="AutoShape 10" id="10"/>
          <p:cNvSpPr/>
          <p:nvPr/>
        </p:nvSpPr>
        <p:spPr>
          <a:xfrm rot="58143">
            <a:off x="2208113" y="6519293"/>
            <a:ext cx="563194" cy="0"/>
          </a:xfrm>
          <a:prstGeom prst="line">
            <a:avLst/>
          </a:prstGeom>
          <a:ln cap="flat" w="38100">
            <a:solidFill>
              <a:srgbClr val="000000"/>
            </a:solidFill>
            <a:prstDash val="solid"/>
            <a:headEnd type="none" len="sm" w="sm"/>
            <a:tailEnd type="triangle" len="med" w="lg"/>
          </a:ln>
        </p:spPr>
      </p:sp>
      <p:sp>
        <p:nvSpPr>
          <p:cNvPr name="AutoShape 11" id="11"/>
          <p:cNvSpPr/>
          <p:nvPr/>
        </p:nvSpPr>
        <p:spPr>
          <a:xfrm rot="0">
            <a:off x="11931802" y="6060664"/>
            <a:ext cx="525390" cy="0"/>
          </a:xfrm>
          <a:prstGeom prst="line">
            <a:avLst/>
          </a:prstGeom>
          <a:ln cap="flat" w="38100">
            <a:solidFill>
              <a:srgbClr val="000000"/>
            </a:solidFill>
            <a:prstDash val="solid"/>
            <a:headEnd type="none" len="sm" w="sm"/>
            <a:tailEnd type="triangle" len="med" w="lg"/>
          </a:ln>
        </p:spPr>
      </p:sp>
      <p:grpSp>
        <p:nvGrpSpPr>
          <p:cNvPr name="Group 12" id="12"/>
          <p:cNvGrpSpPr/>
          <p:nvPr/>
        </p:nvGrpSpPr>
        <p:grpSpPr>
          <a:xfrm rot="0">
            <a:off x="10266716" y="5804321"/>
            <a:ext cx="1665086" cy="1334722"/>
            <a:chOff x="0" y="0"/>
            <a:chExt cx="438541" cy="351532"/>
          </a:xfrm>
        </p:grpSpPr>
        <p:sp>
          <p:nvSpPr>
            <p:cNvPr name="Freeform 13" id="13"/>
            <p:cNvSpPr/>
            <p:nvPr/>
          </p:nvSpPr>
          <p:spPr>
            <a:xfrm>
              <a:off x="0" y="0"/>
              <a:ext cx="438541" cy="351532"/>
            </a:xfrm>
            <a:custGeom>
              <a:avLst/>
              <a:gdLst/>
              <a:ahLst/>
              <a:cxnLst/>
              <a:rect r="r" b="b" t="t" l="l"/>
              <a:pathLst>
                <a:path h="351532" w="438541">
                  <a:moveTo>
                    <a:pt x="0" y="0"/>
                  </a:moveTo>
                  <a:lnTo>
                    <a:pt x="438541" y="0"/>
                  </a:lnTo>
                  <a:lnTo>
                    <a:pt x="438541" y="351532"/>
                  </a:lnTo>
                  <a:lnTo>
                    <a:pt x="0" y="351532"/>
                  </a:lnTo>
                  <a:close/>
                </a:path>
              </a:pathLst>
            </a:custGeom>
            <a:solidFill>
              <a:srgbClr val="000000">
                <a:alpha val="0"/>
              </a:srgbClr>
            </a:solidFill>
            <a:ln w="47625">
              <a:solidFill>
                <a:srgbClr val="0027CF"/>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593704" y="1608455"/>
            <a:ext cx="13100592" cy="1257300"/>
          </a:xfrm>
          <a:prstGeom prst="rect">
            <a:avLst/>
          </a:prstGeom>
        </p:spPr>
        <p:txBody>
          <a:bodyPr anchor="t" rtlCol="false" tIns="0" lIns="0" bIns="0" rIns="0">
            <a:spAutoFit/>
          </a:bodyPr>
          <a:lstStyle/>
          <a:p>
            <a:pPr algn="ctr" marL="0" indent="0" lvl="0">
              <a:lnSpc>
                <a:spcPts val="9375"/>
              </a:lnSpc>
              <a:spcBef>
                <a:spcPct val="0"/>
              </a:spcBef>
            </a:pPr>
            <a:r>
              <a:rPr lang="en-US" sz="9375">
                <a:solidFill>
                  <a:srgbClr val="FFFFFF"/>
                </a:solidFill>
                <a:latin typeface="Bebas Neue"/>
              </a:rPr>
              <a:t>machine learning</a:t>
            </a:r>
          </a:p>
        </p:txBody>
      </p:sp>
      <p:sp>
        <p:nvSpPr>
          <p:cNvPr name="TextBox 16" id="16"/>
          <p:cNvSpPr txBox="true"/>
          <p:nvPr/>
        </p:nvSpPr>
        <p:spPr>
          <a:xfrm rot="0">
            <a:off x="7081133" y="5990170"/>
            <a:ext cx="2031504" cy="894645"/>
          </a:xfrm>
          <a:prstGeom prst="rect">
            <a:avLst/>
          </a:prstGeom>
        </p:spPr>
        <p:txBody>
          <a:bodyPr anchor="t" rtlCol="false" tIns="0" lIns="0" bIns="0" rIns="0">
            <a:spAutoFit/>
          </a:bodyPr>
          <a:lstStyle/>
          <a:p>
            <a:pPr algn="ctr">
              <a:lnSpc>
                <a:spcPts val="7388"/>
              </a:lnSpc>
            </a:pPr>
            <a:r>
              <a:rPr lang="en-US" sz="5277">
                <a:solidFill>
                  <a:srgbClr val="000000"/>
                </a:solidFill>
                <a:latin typeface="Open Sans Light"/>
              </a:rPr>
              <a:t>output</a:t>
            </a:r>
          </a:p>
        </p:txBody>
      </p:sp>
      <p:sp>
        <p:nvSpPr>
          <p:cNvPr name="TextBox 17" id="17"/>
          <p:cNvSpPr txBox="true"/>
          <p:nvPr/>
        </p:nvSpPr>
        <p:spPr>
          <a:xfrm rot="0">
            <a:off x="643830" y="6024345"/>
            <a:ext cx="1565821" cy="894645"/>
          </a:xfrm>
          <a:prstGeom prst="rect">
            <a:avLst/>
          </a:prstGeom>
        </p:spPr>
        <p:txBody>
          <a:bodyPr anchor="t" rtlCol="false" tIns="0" lIns="0" bIns="0" rIns="0">
            <a:spAutoFit/>
          </a:bodyPr>
          <a:lstStyle/>
          <a:p>
            <a:pPr algn="ctr">
              <a:lnSpc>
                <a:spcPts val="7388"/>
              </a:lnSpc>
            </a:pPr>
            <a:r>
              <a:rPr lang="en-US" sz="5277">
                <a:solidFill>
                  <a:srgbClr val="000000"/>
                </a:solidFill>
                <a:latin typeface="Open Sans Light"/>
              </a:rPr>
              <a:t>input</a:t>
            </a:r>
          </a:p>
        </p:txBody>
      </p:sp>
      <p:sp>
        <p:nvSpPr>
          <p:cNvPr name="TextBox 18" id="18"/>
          <p:cNvSpPr txBox="true"/>
          <p:nvPr/>
        </p:nvSpPr>
        <p:spPr>
          <a:xfrm rot="0">
            <a:off x="10266716" y="6353190"/>
            <a:ext cx="1665086" cy="67945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Light"/>
              </a:rPr>
              <a:t>output</a:t>
            </a:r>
          </a:p>
        </p:txBody>
      </p:sp>
      <p:sp>
        <p:nvSpPr>
          <p:cNvPr name="TextBox 19" id="19"/>
          <p:cNvSpPr txBox="true"/>
          <p:nvPr/>
        </p:nvSpPr>
        <p:spPr>
          <a:xfrm rot="0">
            <a:off x="10266716" y="5701889"/>
            <a:ext cx="1665086" cy="67945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Light"/>
              </a:rPr>
              <a:t>input</a:t>
            </a:r>
          </a:p>
        </p:txBody>
      </p:sp>
      <p:sp>
        <p:nvSpPr>
          <p:cNvPr name="TextBox 20" id="20"/>
          <p:cNvSpPr txBox="true"/>
          <p:nvPr/>
        </p:nvSpPr>
        <p:spPr>
          <a:xfrm rot="0">
            <a:off x="3038941" y="5744136"/>
            <a:ext cx="3212902" cy="1396238"/>
          </a:xfrm>
          <a:prstGeom prst="rect">
            <a:avLst/>
          </a:prstGeom>
        </p:spPr>
        <p:txBody>
          <a:bodyPr anchor="t" rtlCol="false" tIns="0" lIns="0" bIns="0" rIns="0">
            <a:spAutoFit/>
          </a:bodyPr>
          <a:lstStyle/>
          <a:p>
            <a:pPr algn="ctr">
              <a:lnSpc>
                <a:spcPts val="6439"/>
              </a:lnSpc>
            </a:pPr>
            <a:r>
              <a:rPr lang="en-US" sz="4599">
                <a:solidFill>
                  <a:srgbClr val="000000"/>
                </a:solidFill>
                <a:latin typeface="Open Sans Light Bold"/>
              </a:rPr>
              <a:t>Traditional</a:t>
            </a:r>
          </a:p>
          <a:p>
            <a:pPr algn="ctr">
              <a:lnSpc>
                <a:spcPts val="3311"/>
              </a:lnSpc>
            </a:pPr>
            <a:r>
              <a:rPr lang="en-US" sz="4599">
                <a:solidFill>
                  <a:srgbClr val="000000"/>
                </a:solidFill>
                <a:latin typeface="Open Sans Light Bold"/>
              </a:rPr>
              <a:t>program</a:t>
            </a:r>
          </a:p>
        </p:txBody>
      </p:sp>
      <p:sp>
        <p:nvSpPr>
          <p:cNvPr name="TextBox 21" id="21"/>
          <p:cNvSpPr txBox="true"/>
          <p:nvPr/>
        </p:nvSpPr>
        <p:spPr>
          <a:xfrm rot="0">
            <a:off x="12630358" y="5715351"/>
            <a:ext cx="2495252" cy="1351026"/>
          </a:xfrm>
          <a:prstGeom prst="rect">
            <a:avLst/>
          </a:prstGeom>
        </p:spPr>
        <p:txBody>
          <a:bodyPr anchor="t" rtlCol="false" tIns="0" lIns="0" bIns="0" rIns="0">
            <a:spAutoFit/>
          </a:bodyPr>
          <a:lstStyle/>
          <a:p>
            <a:pPr algn="ctr">
              <a:lnSpc>
                <a:spcPts val="5381"/>
              </a:lnSpc>
            </a:pPr>
            <a:r>
              <a:rPr lang="en-US" sz="4599">
                <a:solidFill>
                  <a:srgbClr val="000000"/>
                </a:solidFill>
                <a:latin typeface="Open Sans Light Bold"/>
              </a:rPr>
              <a:t>Machine</a:t>
            </a:r>
          </a:p>
          <a:p>
            <a:pPr algn="ctr">
              <a:lnSpc>
                <a:spcPts val="5381"/>
              </a:lnSpc>
            </a:pPr>
            <a:r>
              <a:rPr lang="en-US" sz="4599">
                <a:solidFill>
                  <a:srgbClr val="000000"/>
                </a:solidFill>
                <a:latin typeface="Open Sans Light Bold"/>
              </a:rPr>
              <a:t>learning</a:t>
            </a:r>
          </a:p>
        </p:txBody>
      </p:sp>
      <p:sp>
        <p:nvSpPr>
          <p:cNvPr name="TextBox 22" id="22"/>
          <p:cNvSpPr txBox="true"/>
          <p:nvPr/>
        </p:nvSpPr>
        <p:spPr>
          <a:xfrm rot="0">
            <a:off x="10587898" y="7083208"/>
            <a:ext cx="1022722" cy="602817"/>
          </a:xfrm>
          <a:prstGeom prst="rect">
            <a:avLst/>
          </a:prstGeom>
        </p:spPr>
        <p:txBody>
          <a:bodyPr anchor="t" rtlCol="false" tIns="0" lIns="0" bIns="0" rIns="0">
            <a:spAutoFit/>
          </a:bodyPr>
          <a:lstStyle/>
          <a:p>
            <a:pPr algn="ctr">
              <a:lnSpc>
                <a:spcPts val="4955"/>
              </a:lnSpc>
            </a:pPr>
            <a:r>
              <a:rPr lang="en-US" sz="3539">
                <a:solidFill>
                  <a:srgbClr val="0027CF"/>
                </a:solidFill>
                <a:latin typeface="Open Sans Light Bold"/>
              </a:rPr>
              <a:t>data</a:t>
            </a:r>
          </a:p>
        </p:txBody>
      </p:sp>
      <p:sp>
        <p:nvSpPr>
          <p:cNvPr name="TextBox 23" id="23"/>
          <p:cNvSpPr txBox="true"/>
          <p:nvPr/>
        </p:nvSpPr>
        <p:spPr>
          <a:xfrm rot="0">
            <a:off x="15995617" y="5965414"/>
            <a:ext cx="1589931" cy="679450"/>
          </a:xfrm>
          <a:prstGeom prst="rect">
            <a:avLst/>
          </a:prstGeom>
        </p:spPr>
        <p:txBody>
          <a:bodyPr anchor="t" rtlCol="false" tIns="0" lIns="0" bIns="0" rIns="0">
            <a:spAutoFit/>
          </a:bodyPr>
          <a:lstStyle/>
          <a:p>
            <a:pPr algn="ctr">
              <a:lnSpc>
                <a:spcPts val="5599"/>
              </a:lnSpc>
            </a:pPr>
            <a:r>
              <a:rPr lang="en-US" sz="3999">
                <a:solidFill>
                  <a:srgbClr val="0027CF"/>
                </a:solidFill>
                <a:latin typeface="Open Sans Light Bold"/>
              </a:rPr>
              <a:t>model</a:t>
            </a:r>
          </a:p>
        </p:txBody>
      </p:sp>
      <p:grpSp>
        <p:nvGrpSpPr>
          <p:cNvPr name="Group 24" id="24"/>
          <p:cNvGrpSpPr/>
          <p:nvPr/>
        </p:nvGrpSpPr>
        <p:grpSpPr>
          <a:xfrm rot="0">
            <a:off x="420355" y="286112"/>
            <a:ext cx="16614825" cy="1857292"/>
            <a:chOff x="0" y="0"/>
            <a:chExt cx="22153100" cy="2476389"/>
          </a:xfrm>
        </p:grpSpPr>
        <p:pic>
          <p:nvPicPr>
            <p:cNvPr name="Picture 25" id="25"/>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27" id="27"/>
          <p:cNvGrpSpPr/>
          <p:nvPr/>
        </p:nvGrpSpPr>
        <p:grpSpPr>
          <a:xfrm rot="0">
            <a:off x="0" y="9277350"/>
            <a:ext cx="18288000" cy="1248995"/>
            <a:chOff x="0" y="0"/>
            <a:chExt cx="24384000" cy="1665327"/>
          </a:xfrm>
        </p:grpSpPr>
        <p:grpSp>
          <p:nvGrpSpPr>
            <p:cNvPr name="Group 28" id="28"/>
            <p:cNvGrpSpPr/>
            <p:nvPr/>
          </p:nvGrpSpPr>
          <p:grpSpPr>
            <a:xfrm rot="0">
              <a:off x="0" y="209057"/>
              <a:ext cx="24384000" cy="1125497"/>
              <a:chOff x="0" y="0"/>
              <a:chExt cx="4816593" cy="222320"/>
            </a:xfrm>
          </p:grpSpPr>
          <p:sp>
            <p:nvSpPr>
              <p:cNvPr name="Freeform 29" id="2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31" id="3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32" id="3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33" id="33"/>
            <p:cNvPicPr>
              <a:picLocks noChangeAspect="true"/>
            </p:cNvPicPr>
            <p:nvPr/>
          </p:nvPicPr>
          <p:blipFill>
            <a:blip r:embed="rId8"/>
            <a:srcRect l="0" t="0" r="0" b="0"/>
            <a:stretch>
              <a:fillRect/>
            </a:stretch>
          </p:blipFill>
          <p:spPr>
            <a:xfrm flipH="false" flipV="false" rot="0">
              <a:off x="674773" y="465859"/>
              <a:ext cx="4715092" cy="672121"/>
            </a:xfrm>
            <a:prstGeom prst="rect">
              <a:avLst/>
            </a:prstGeom>
          </p:spPr>
        </p:pic>
        <p:pic>
          <p:nvPicPr>
            <p:cNvPr name="Picture 34" id="34"/>
            <p:cNvPicPr>
              <a:picLocks noChangeAspect="true"/>
            </p:cNvPicPr>
            <p:nvPr/>
          </p:nvPicPr>
          <p:blipFill>
            <a:blip r:embed="rId9"/>
            <a:srcRect l="0" t="0" r="0" b="0"/>
            <a:stretch>
              <a:fillRect/>
            </a:stretch>
          </p:blipFill>
          <p:spPr>
            <a:xfrm flipH="false" flipV="false" rot="0">
              <a:off x="7173824" y="501946"/>
              <a:ext cx="4696868" cy="636034"/>
            </a:xfrm>
            <a:prstGeom prst="rect">
              <a:avLst/>
            </a:prstGeom>
          </p:spPr>
        </p:pic>
      </p:grpSp>
      <p:sp>
        <p:nvSpPr>
          <p:cNvPr name="AutoShape 35" id="35"/>
          <p:cNvSpPr/>
          <p:nvPr/>
        </p:nvSpPr>
        <p:spPr>
          <a:xfrm rot="0">
            <a:off x="11931802" y="6711965"/>
            <a:ext cx="525390" cy="0"/>
          </a:xfrm>
          <a:prstGeom prst="line">
            <a:avLst/>
          </a:prstGeom>
          <a:ln cap="flat" w="38100">
            <a:solidFill>
              <a:srgbClr val="000000"/>
            </a:solidFill>
            <a:prstDash val="solid"/>
            <a:headEnd type="none" len="sm" w="sm"/>
            <a:tailEnd type="triangle" len="med" w="lg"/>
          </a:ln>
        </p:spPr>
      </p:sp>
      <p:sp>
        <p:nvSpPr>
          <p:cNvPr name="TextBox 36" id="36"/>
          <p:cNvSpPr txBox="true"/>
          <p:nvPr/>
        </p:nvSpPr>
        <p:spPr>
          <a:xfrm rot="0">
            <a:off x="15945914" y="6637964"/>
            <a:ext cx="1698255" cy="511920"/>
          </a:xfrm>
          <a:prstGeom prst="rect">
            <a:avLst/>
          </a:prstGeom>
        </p:spPr>
        <p:txBody>
          <a:bodyPr anchor="t" rtlCol="false" tIns="0" lIns="0" bIns="0" rIns="0">
            <a:spAutoFit/>
          </a:bodyPr>
          <a:lstStyle/>
          <a:p>
            <a:pPr algn="ctr">
              <a:lnSpc>
                <a:spcPts val="4227"/>
              </a:lnSpc>
              <a:spcBef>
                <a:spcPct val="0"/>
              </a:spcBef>
            </a:pPr>
            <a:r>
              <a:rPr lang="en-US" sz="3019">
                <a:solidFill>
                  <a:srgbClr val="000000"/>
                </a:solidFill>
                <a:latin typeface="Open Sans Light"/>
              </a:rPr>
              <a:t>(P</a:t>
            </a:r>
            <a:r>
              <a:rPr lang="en-US" sz="3019">
                <a:solidFill>
                  <a:srgbClr val="000000"/>
                </a:solidFill>
                <a:latin typeface="Open Sans Light"/>
              </a:rPr>
              <a:t>rogram)</a:t>
            </a:r>
          </a:p>
        </p:txBody>
      </p:sp>
      <p:sp>
        <p:nvSpPr>
          <p:cNvPr name="AutoShape 37" id="37"/>
          <p:cNvSpPr/>
          <p:nvPr/>
        </p:nvSpPr>
        <p:spPr>
          <a:xfrm rot="0">
            <a:off x="15298777" y="6343239"/>
            <a:ext cx="525390" cy="0"/>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09" t="29093" r="3091" b="12992"/>
          <a:stretch>
            <a:fillRect/>
          </a:stretch>
        </p:blipFill>
        <p:spPr>
          <a:xfrm flipH="false" flipV="false" rot="0">
            <a:off x="808797" y="3374309"/>
            <a:ext cx="16670407" cy="6162516"/>
          </a:xfrm>
          <a:prstGeom prst="rect">
            <a:avLst/>
          </a:prstGeom>
        </p:spPr>
      </p:pic>
      <p:sp>
        <p:nvSpPr>
          <p:cNvPr name="TextBox 3" id="3"/>
          <p:cNvSpPr txBox="true"/>
          <p:nvPr/>
        </p:nvSpPr>
        <p:spPr>
          <a:xfrm rot="0">
            <a:off x="2921320" y="1570307"/>
            <a:ext cx="13202133" cy="1114920"/>
          </a:xfrm>
          <a:prstGeom prst="rect">
            <a:avLst/>
          </a:prstGeom>
        </p:spPr>
        <p:txBody>
          <a:bodyPr anchor="t" rtlCol="false" tIns="0" lIns="0" bIns="0" rIns="0">
            <a:spAutoFit/>
          </a:bodyPr>
          <a:lstStyle/>
          <a:p>
            <a:pPr algn="l" marL="0" indent="0" lvl="0">
              <a:lnSpc>
                <a:spcPts val="8269"/>
              </a:lnSpc>
              <a:spcBef>
                <a:spcPct val="0"/>
              </a:spcBef>
            </a:pPr>
            <a:r>
              <a:rPr lang="en-US" sz="8269">
                <a:solidFill>
                  <a:srgbClr val="0F00C6"/>
                </a:solidFill>
                <a:latin typeface="Bebas Neue Bold"/>
              </a:rPr>
              <a:t>appllication of machine learning</a:t>
            </a:r>
            <a:r>
              <a:rPr lang="en-US" sz="8269">
                <a:solidFill>
                  <a:srgbClr val="0F00C6"/>
                </a:solidFill>
                <a:latin typeface="Bebas Neue"/>
              </a:rPr>
              <a:t> </a:t>
            </a: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577" t="987" r="7577" b="1204"/>
          <a:stretch>
            <a:fillRect/>
          </a:stretch>
        </p:blipFill>
        <p:spPr>
          <a:xfrm flipH="false" flipV="false" rot="0">
            <a:off x="9364444" y="0"/>
            <a:ext cx="8923556" cy="10287000"/>
          </a:xfrm>
          <a:prstGeom prst="rect">
            <a:avLst/>
          </a:prstGeom>
        </p:spPr>
      </p:pic>
      <p:sp>
        <p:nvSpPr>
          <p:cNvPr name="TextBox 3" id="3"/>
          <p:cNvSpPr txBox="true"/>
          <p:nvPr/>
        </p:nvSpPr>
        <p:spPr>
          <a:xfrm rot="0">
            <a:off x="1028700" y="1533501"/>
            <a:ext cx="6623592" cy="2172195"/>
          </a:xfrm>
          <a:prstGeom prst="rect">
            <a:avLst/>
          </a:prstGeom>
        </p:spPr>
        <p:txBody>
          <a:bodyPr anchor="t" rtlCol="false" tIns="0" lIns="0" bIns="0" rIns="0">
            <a:spAutoFit/>
          </a:bodyPr>
          <a:lstStyle/>
          <a:p>
            <a:pPr algn="l" marL="0" indent="0" lvl="0">
              <a:lnSpc>
                <a:spcPts val="8269"/>
              </a:lnSpc>
              <a:spcBef>
                <a:spcPct val="0"/>
              </a:spcBef>
            </a:pPr>
            <a:r>
              <a:rPr lang="en-US" sz="8269">
                <a:solidFill>
                  <a:srgbClr val="0F00C6"/>
                </a:solidFill>
                <a:latin typeface="Bebas Neue Bold"/>
              </a:rPr>
              <a:t>appllication of machine learning</a:t>
            </a:r>
            <a:r>
              <a:rPr lang="en-US" sz="8269">
                <a:solidFill>
                  <a:srgbClr val="0F00C6"/>
                </a:solidFill>
                <a:latin typeface="Bebas Neue"/>
              </a:rPr>
              <a:t> </a:t>
            </a:r>
          </a:p>
        </p:txBody>
      </p:sp>
      <p:sp>
        <p:nvSpPr>
          <p:cNvPr name="TextBox 4" id="4"/>
          <p:cNvSpPr txBox="true"/>
          <p:nvPr/>
        </p:nvSpPr>
        <p:spPr>
          <a:xfrm rot="0">
            <a:off x="1028700" y="5389982"/>
            <a:ext cx="7107308" cy="1835150"/>
          </a:xfrm>
          <a:prstGeom prst="rect">
            <a:avLst/>
          </a:prstGeom>
        </p:spPr>
        <p:txBody>
          <a:bodyPr anchor="t" rtlCol="false" tIns="0" lIns="0" bIns="0" rIns="0">
            <a:spAutoFit/>
          </a:bodyPr>
          <a:lstStyle/>
          <a:p>
            <a:pPr marL="755646" indent="-377823" lvl="1">
              <a:lnSpc>
                <a:spcPts val="4899"/>
              </a:lnSpc>
              <a:buFont typeface="Arial"/>
              <a:buChar char="•"/>
            </a:pPr>
            <a:r>
              <a:rPr lang="en-US" sz="3499">
                <a:solidFill>
                  <a:srgbClr val="0F00C6"/>
                </a:solidFill>
                <a:latin typeface="Open Sauce Light"/>
              </a:rPr>
              <a:t>predict costumer behaivuors </a:t>
            </a:r>
          </a:p>
          <a:p>
            <a:pPr marL="755646" indent="-377823" lvl="1">
              <a:lnSpc>
                <a:spcPts val="4899"/>
              </a:lnSpc>
              <a:buFont typeface="Arial"/>
              <a:buChar char="•"/>
            </a:pPr>
            <a:r>
              <a:rPr lang="en-US" sz="3499">
                <a:solidFill>
                  <a:srgbClr val="0F00C6"/>
                </a:solidFill>
                <a:latin typeface="Open Sauce Light"/>
              </a:rPr>
              <a:t>diagnose midical conditions</a:t>
            </a:r>
          </a:p>
          <a:p>
            <a:pPr algn="l" marL="755647" indent="-377824" lvl="1">
              <a:lnSpc>
                <a:spcPts val="4899"/>
              </a:lnSpc>
              <a:buFont typeface="Arial"/>
              <a:buChar char="•"/>
            </a:pPr>
            <a:r>
              <a:rPr lang="en-US" sz="3499">
                <a:solidFill>
                  <a:srgbClr val="0F00C6"/>
                </a:solidFill>
                <a:latin typeface="Open Sauce Light"/>
              </a:rPr>
              <a:t>optimize business operations</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sp>
        <p:nvSpPr>
          <p:cNvPr name="TextBox 3" id="3"/>
          <p:cNvSpPr txBox="true"/>
          <p:nvPr/>
        </p:nvSpPr>
        <p:spPr>
          <a:xfrm rot="0">
            <a:off x="1311228" y="4144328"/>
            <a:ext cx="10263508" cy="2150745"/>
          </a:xfrm>
          <a:prstGeom prst="rect">
            <a:avLst/>
          </a:prstGeom>
        </p:spPr>
        <p:txBody>
          <a:bodyPr anchor="t" rtlCol="false" tIns="0" lIns="0" bIns="0" rIns="0">
            <a:spAutoFit/>
          </a:bodyPr>
          <a:lstStyle/>
          <a:p>
            <a:pPr algn="ctr" marL="0" indent="0" lvl="0">
              <a:lnSpc>
                <a:spcPts val="8175"/>
              </a:lnSpc>
              <a:spcBef>
                <a:spcPct val="0"/>
              </a:spcBef>
            </a:pPr>
            <a:r>
              <a:rPr lang="en-US" sz="8175">
                <a:solidFill>
                  <a:srgbClr val="FFFFFF"/>
                </a:solidFill>
                <a:latin typeface="Bebas Neue Bold"/>
              </a:rPr>
              <a:t>step to implement machine learning</a:t>
            </a:r>
          </a:p>
        </p:txBody>
      </p:sp>
      <p:pic>
        <p:nvPicPr>
          <p:cNvPr name="Picture 4" id="4"/>
          <p:cNvPicPr>
            <a:picLocks noChangeAspect="true"/>
          </p:cNvPicPr>
          <p:nvPr/>
        </p:nvPicPr>
        <p:blipFill>
          <a:blip r:embed="rId3"/>
          <a:srcRect l="3758" t="0" r="41510" b="0"/>
          <a:stretch>
            <a:fillRect/>
          </a:stretch>
        </p:blipFill>
        <p:spPr>
          <a:xfrm flipH="false" flipV="false" rot="0">
            <a:off x="12652822" y="-9145"/>
            <a:ext cx="5635178" cy="10296145"/>
          </a:xfrm>
          <a:prstGeom prst="rect">
            <a:avLst/>
          </a:prstGeom>
        </p:spPr>
      </p:pic>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10"/>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265" t="0" r="44096" b="0"/>
          <a:stretch>
            <a:fillRect/>
          </a:stretch>
        </p:blipFill>
        <p:spPr>
          <a:xfrm flipH="false" flipV="false" rot="0">
            <a:off x="0" y="0"/>
            <a:ext cx="7196458" cy="10287000"/>
          </a:xfrm>
          <a:prstGeom prst="rect">
            <a:avLst/>
          </a:prstGeom>
        </p:spPr>
      </p:pic>
      <p:pic>
        <p:nvPicPr>
          <p:cNvPr name="Picture 3" id="3"/>
          <p:cNvPicPr>
            <a:picLocks noChangeAspect="true"/>
          </p:cNvPicPr>
          <p:nvPr/>
        </p:nvPicPr>
        <p:blipFill>
          <a:blip r:embed="rId3"/>
          <a:srcRect l="14747" t="0" r="14747" b="1943"/>
          <a:stretch>
            <a:fillRect/>
          </a:stretch>
        </p:blipFill>
        <p:spPr>
          <a:xfrm flipH="false" flipV="false" rot="0">
            <a:off x="7196458" y="0"/>
            <a:ext cx="11091542" cy="10287000"/>
          </a:xfrm>
          <a:prstGeom prst="rect">
            <a:avLst/>
          </a:prstGeom>
        </p:spPr>
      </p:pic>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sp>
        <p:nvSpPr>
          <p:cNvPr name="TextBox 7" id="7"/>
          <p:cNvSpPr txBox="true"/>
          <p:nvPr/>
        </p:nvSpPr>
        <p:spPr>
          <a:xfrm rot="0">
            <a:off x="595606" y="5422750"/>
            <a:ext cx="6033487" cy="1762125"/>
          </a:xfrm>
          <a:prstGeom prst="rect">
            <a:avLst/>
          </a:prstGeom>
        </p:spPr>
        <p:txBody>
          <a:bodyPr anchor="t" rtlCol="false" tIns="0" lIns="0" bIns="0" rIns="0">
            <a:spAutoFit/>
          </a:bodyPr>
          <a:lstStyle/>
          <a:p>
            <a:pPr marL="0" indent="0" lvl="0">
              <a:lnSpc>
                <a:spcPts val="4724"/>
              </a:lnSpc>
              <a:spcBef>
                <a:spcPct val="0"/>
              </a:spcBef>
            </a:pPr>
            <a:r>
              <a:rPr lang="en-US" sz="3374">
                <a:solidFill>
                  <a:srgbClr val="FFFFFF"/>
                </a:solidFill>
                <a:latin typeface="Open Sauce Light"/>
              </a:rPr>
              <a:t>identify the problem to be solved and create a clear objectives.</a:t>
            </a:r>
          </a:p>
        </p:txBody>
      </p:sp>
      <p:sp>
        <p:nvSpPr>
          <p:cNvPr name="TextBox 8" id="8"/>
          <p:cNvSpPr txBox="true"/>
          <p:nvPr/>
        </p:nvSpPr>
        <p:spPr>
          <a:xfrm rot="0">
            <a:off x="225734" y="3604167"/>
            <a:ext cx="7471541" cy="1071877"/>
          </a:xfrm>
          <a:prstGeom prst="rect">
            <a:avLst/>
          </a:prstGeom>
        </p:spPr>
        <p:txBody>
          <a:bodyPr anchor="t" rtlCol="false" tIns="0" lIns="0" bIns="0" rIns="0">
            <a:spAutoFit/>
          </a:bodyPr>
          <a:lstStyle/>
          <a:p>
            <a:pPr marL="0" indent="0" lvl="0">
              <a:lnSpc>
                <a:spcPts val="8074"/>
              </a:lnSpc>
              <a:spcBef>
                <a:spcPct val="0"/>
              </a:spcBef>
            </a:pPr>
            <a:r>
              <a:rPr lang="en-US" sz="8074">
                <a:solidFill>
                  <a:srgbClr val="FFFFFF"/>
                </a:solidFill>
                <a:latin typeface="Bebas Neue Bold"/>
              </a:rPr>
              <a:t> 1 define objectives</a:t>
            </a:r>
          </a:p>
        </p:txBody>
      </p:sp>
      <p:grpSp>
        <p:nvGrpSpPr>
          <p:cNvPr name="Group 9" id="9"/>
          <p:cNvGrpSpPr/>
          <p:nvPr/>
        </p:nvGrpSpPr>
        <p:grpSpPr>
          <a:xfrm rot="0">
            <a:off x="0" y="9277350"/>
            <a:ext cx="18288000" cy="1248995"/>
            <a:chOff x="0" y="0"/>
            <a:chExt cx="24384000" cy="1665327"/>
          </a:xfrm>
        </p:grpSpPr>
        <p:grpSp>
          <p:nvGrpSpPr>
            <p:cNvPr name="Group 10" id="10"/>
            <p:cNvGrpSpPr/>
            <p:nvPr/>
          </p:nvGrpSpPr>
          <p:grpSpPr>
            <a:xfrm rot="0">
              <a:off x="0" y="209057"/>
              <a:ext cx="24384000" cy="1125497"/>
              <a:chOff x="0" y="0"/>
              <a:chExt cx="4816593" cy="222320"/>
            </a:xfrm>
          </p:grpSpPr>
          <p:sp>
            <p:nvSpPr>
              <p:cNvPr name="Freeform 11" id="11"/>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3" id="13"/>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4" id="14"/>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674773" y="465859"/>
              <a:ext cx="4715092" cy="672121"/>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93057"/>
            <a:ext cx="13846373" cy="5734051"/>
          </a:xfrm>
          <a:prstGeom prst="rect">
            <a:avLst/>
          </a:prstGeom>
        </p:spPr>
        <p:txBody>
          <a:bodyPr anchor="t" rtlCol="false" tIns="0" lIns="0" bIns="0" rIns="0">
            <a:spAutoFit/>
          </a:bodyPr>
          <a:lstStyle/>
          <a:p>
            <a:pPr>
              <a:lnSpc>
                <a:spcPts val="4199"/>
              </a:lnSpc>
              <a:spcBef>
                <a:spcPct val="0"/>
              </a:spcBef>
            </a:pPr>
            <a:r>
              <a:rPr lang="en-US" sz="2999">
                <a:solidFill>
                  <a:srgbClr val="0027CF"/>
                </a:solidFill>
                <a:latin typeface="Open Sans Light Bold"/>
              </a:rPr>
              <a:t>1-</a:t>
            </a:r>
            <a:r>
              <a:rPr lang="en-US" sz="2999">
                <a:solidFill>
                  <a:srgbClr val="0027CF"/>
                </a:solidFill>
                <a:latin typeface="Open Sans Light Bold"/>
              </a:rPr>
              <a:t>Variables:</a:t>
            </a:r>
          </a:p>
          <a:p>
            <a:pPr>
              <a:lnSpc>
                <a:spcPts val="4199"/>
              </a:lnSpc>
              <a:spcBef>
                <a:spcPct val="0"/>
              </a:spcBef>
            </a:pPr>
          </a:p>
          <a:p>
            <a:pPr>
              <a:lnSpc>
                <a:spcPts val="4199"/>
              </a:lnSpc>
              <a:spcBef>
                <a:spcPct val="0"/>
              </a:spcBef>
            </a:pPr>
            <a:r>
              <a:rPr lang="en-US" sz="2999">
                <a:solidFill>
                  <a:srgbClr val="000000"/>
                </a:solidFill>
                <a:latin typeface="Open Sans Light"/>
              </a:rPr>
              <a:t>Variables are containers used to store values.</a:t>
            </a:r>
          </a:p>
          <a:p>
            <a:pPr>
              <a:lnSpc>
                <a:spcPts val="4199"/>
              </a:lnSpc>
              <a:spcBef>
                <a:spcPct val="0"/>
              </a:spcBef>
            </a:pPr>
            <a:r>
              <a:rPr lang="en-US" sz="2999">
                <a:solidFill>
                  <a:srgbClr val="000000"/>
                </a:solidFill>
                <a:latin typeface="Open Sans Light"/>
              </a:rPr>
              <a:t>In Python, variables are declared simply by assigning a value to them.</a:t>
            </a:r>
          </a:p>
          <a:p>
            <a:pPr>
              <a:lnSpc>
                <a:spcPts val="4199"/>
              </a:lnSpc>
              <a:spcBef>
                <a:spcPct val="0"/>
              </a:spcBef>
            </a:pPr>
          </a:p>
          <a:p>
            <a:pPr>
              <a:lnSpc>
                <a:spcPts val="4199"/>
              </a:lnSpc>
              <a:spcBef>
                <a:spcPct val="0"/>
              </a:spcBef>
            </a:pPr>
            <a:r>
              <a:rPr lang="en-US" sz="2999">
                <a:solidFill>
                  <a:srgbClr val="000000"/>
                </a:solidFill>
                <a:latin typeface="Open Sans Light"/>
              </a:rPr>
              <a:t>Different data types such as integers, float, strings, etc. can be stored in variables.</a:t>
            </a:r>
          </a:p>
          <a:p>
            <a:pPr>
              <a:lnSpc>
                <a:spcPts val="4199"/>
              </a:lnSpc>
              <a:spcBef>
                <a:spcPct val="0"/>
              </a:spcBef>
            </a:pPr>
          </a:p>
          <a:p>
            <a:pPr>
              <a:lnSpc>
                <a:spcPts val="4199"/>
              </a:lnSpc>
              <a:spcBef>
                <a:spcPct val="0"/>
              </a:spcBef>
            </a:pPr>
            <a:r>
              <a:rPr lang="en-US" sz="2999">
                <a:solidFill>
                  <a:srgbClr val="0027CF"/>
                </a:solidFill>
                <a:latin typeface="Open Sans Light Bold"/>
              </a:rPr>
              <a:t>Examples:</a:t>
            </a:r>
          </a:p>
          <a:p>
            <a:pPr>
              <a:lnSpc>
                <a:spcPts val="4199"/>
              </a:lnSpc>
              <a:spcBef>
                <a:spcPct val="0"/>
              </a:spcBef>
            </a:pPr>
            <a:r>
              <a:rPr lang="en-US" sz="2999">
                <a:solidFill>
                  <a:srgbClr val="000000"/>
                </a:solidFill>
                <a:latin typeface="Open Sans Light"/>
              </a:rPr>
              <a:t>x = 5 # integer</a:t>
            </a:r>
          </a:p>
          <a:p>
            <a:pPr>
              <a:lnSpc>
                <a:spcPts val="4199"/>
              </a:lnSpc>
              <a:spcBef>
                <a:spcPct val="0"/>
              </a:spcBef>
            </a:pPr>
            <a:r>
              <a:rPr lang="en-US" sz="2999">
                <a:solidFill>
                  <a:srgbClr val="000000"/>
                </a:solidFill>
                <a:latin typeface="Open Sans Light"/>
              </a:rPr>
              <a:t>name = "John" # string</a:t>
            </a:r>
          </a:p>
          <a:p>
            <a:pPr>
              <a:lnSpc>
                <a:spcPts val="4199"/>
              </a:lnSpc>
              <a:spcBef>
                <a:spcPct val="0"/>
              </a:spcBef>
            </a:pPr>
            <a:r>
              <a:rPr lang="en-US" sz="2999">
                <a:solidFill>
                  <a:srgbClr val="000000"/>
                </a:solidFill>
                <a:latin typeface="Open Sans Light"/>
              </a:rPr>
              <a:t>price = 19.99 # float number</a:t>
            </a:r>
          </a:p>
        </p:txBody>
      </p:sp>
      <p:grpSp>
        <p:nvGrpSpPr>
          <p:cNvPr name="Group 3" id="3"/>
          <p:cNvGrpSpPr/>
          <p:nvPr/>
        </p:nvGrpSpPr>
        <p:grpSpPr>
          <a:xfrm rot="0">
            <a:off x="420355" y="286112"/>
            <a:ext cx="16614825" cy="1857292"/>
            <a:chOff x="0" y="0"/>
            <a:chExt cx="22153100" cy="2476389"/>
          </a:xfrm>
        </p:grpSpPr>
        <p:pic>
          <p:nvPicPr>
            <p:cNvPr name="Picture 4" id="4"/>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2641" b="0"/>
          <a:stretch>
            <a:fillRect/>
          </a:stretch>
        </p:blipFill>
        <p:spPr>
          <a:xfrm flipH="false" flipV="false" rot="0">
            <a:off x="0" y="0"/>
            <a:ext cx="11936877" cy="10287000"/>
          </a:xfrm>
          <a:prstGeom prst="rect">
            <a:avLst/>
          </a:prstGeom>
        </p:spPr>
      </p:pic>
      <p:pic>
        <p:nvPicPr>
          <p:cNvPr name="Picture 3" id="3"/>
          <p:cNvPicPr>
            <a:picLocks noChangeAspect="true"/>
          </p:cNvPicPr>
          <p:nvPr/>
        </p:nvPicPr>
        <p:blipFill>
          <a:blip r:embed="rId3"/>
          <a:srcRect l="14730" t="0" r="14730" b="1988"/>
          <a:stretch>
            <a:fillRect/>
          </a:stretch>
        </p:blipFill>
        <p:spPr>
          <a:xfrm flipH="false" flipV="false" rot="0">
            <a:off x="7196458" y="0"/>
            <a:ext cx="11091542" cy="10287000"/>
          </a:xfrm>
          <a:prstGeom prst="rect">
            <a:avLst/>
          </a:prstGeom>
        </p:spPr>
      </p:pic>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4"/>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7"/>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8"/>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9"/>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7173824" y="501946"/>
              <a:ext cx="4696868" cy="636034"/>
            </a:xfrm>
            <a:prstGeom prst="rect">
              <a:avLst/>
            </a:prstGeom>
          </p:spPr>
        </p:pic>
      </p:grpSp>
      <p:pic>
        <p:nvPicPr>
          <p:cNvPr name="Picture 15" id="15"/>
          <p:cNvPicPr>
            <a:picLocks noChangeAspect="true"/>
          </p:cNvPicPr>
          <p:nvPr/>
        </p:nvPicPr>
        <p:blipFill>
          <a:blip r:embed="rId11"/>
          <a:srcRect l="0" t="0" r="0" b="0"/>
          <a:stretch>
            <a:fillRect/>
          </a:stretch>
        </p:blipFill>
        <p:spPr>
          <a:xfrm flipH="false" flipV="false" rot="0">
            <a:off x="420355" y="7676249"/>
            <a:ext cx="1803364" cy="819967"/>
          </a:xfrm>
          <a:prstGeom prst="rect">
            <a:avLst/>
          </a:prstGeom>
        </p:spPr>
      </p:pic>
      <p:pic>
        <p:nvPicPr>
          <p:cNvPr name="Picture 16" id="16"/>
          <p:cNvPicPr>
            <a:picLocks noChangeAspect="true"/>
          </p:cNvPicPr>
          <p:nvPr/>
        </p:nvPicPr>
        <p:blipFill>
          <a:blip r:embed="rId12"/>
          <a:srcRect l="0" t="0" r="0" b="0"/>
          <a:stretch>
            <a:fillRect/>
          </a:stretch>
        </p:blipFill>
        <p:spPr>
          <a:xfrm flipH="false" flipV="false" rot="0">
            <a:off x="2397815" y="7708795"/>
            <a:ext cx="2438466" cy="787421"/>
          </a:xfrm>
          <a:prstGeom prst="rect">
            <a:avLst/>
          </a:prstGeom>
        </p:spPr>
      </p:pic>
      <p:sp>
        <p:nvSpPr>
          <p:cNvPr name="TextBox 17" id="17"/>
          <p:cNvSpPr txBox="true"/>
          <p:nvPr/>
        </p:nvSpPr>
        <p:spPr>
          <a:xfrm rot="0">
            <a:off x="595606" y="4612808"/>
            <a:ext cx="6033487" cy="2600960"/>
          </a:xfrm>
          <a:prstGeom prst="rect">
            <a:avLst/>
          </a:prstGeom>
        </p:spPr>
        <p:txBody>
          <a:bodyPr anchor="t" rtlCol="false" tIns="0" lIns="0" bIns="0" rIns="0">
            <a:spAutoFit/>
          </a:bodyPr>
          <a:lstStyle/>
          <a:p>
            <a:pPr algn="just">
              <a:lnSpc>
                <a:spcPts val="4164"/>
              </a:lnSpc>
            </a:pPr>
            <a:r>
              <a:rPr lang="en-US" sz="2974">
                <a:solidFill>
                  <a:srgbClr val="FFFFFF"/>
                </a:solidFill>
                <a:latin typeface="Open Sauce Light"/>
              </a:rPr>
              <a:t>Collect data using sensors or download it from famous data bases like Kaggle, UCI, Physionet</a:t>
            </a:r>
          </a:p>
          <a:p>
            <a:pPr algn="just" marL="0" indent="0" lvl="0">
              <a:lnSpc>
                <a:spcPts val="4164"/>
              </a:lnSpc>
              <a:spcBef>
                <a:spcPct val="0"/>
              </a:spcBef>
            </a:pPr>
            <a:r>
              <a:rPr lang="en-US" sz="2974">
                <a:solidFill>
                  <a:srgbClr val="FFFFFF"/>
                </a:solidFill>
                <a:latin typeface="Open Sauce Light"/>
              </a:rPr>
              <a:t>or hospitals and social service agencies. </a:t>
            </a:r>
          </a:p>
        </p:txBody>
      </p:sp>
      <p:sp>
        <p:nvSpPr>
          <p:cNvPr name="TextBox 18" id="18"/>
          <p:cNvSpPr txBox="true"/>
          <p:nvPr/>
        </p:nvSpPr>
        <p:spPr>
          <a:xfrm rot="0">
            <a:off x="595606" y="3435355"/>
            <a:ext cx="6600852" cy="1136645"/>
          </a:xfrm>
          <a:prstGeom prst="rect">
            <a:avLst/>
          </a:prstGeom>
        </p:spPr>
        <p:txBody>
          <a:bodyPr anchor="t" rtlCol="false" tIns="0" lIns="0" bIns="0" rIns="0">
            <a:spAutoFit/>
          </a:bodyPr>
          <a:lstStyle/>
          <a:p>
            <a:pPr marL="0" indent="0" lvl="0">
              <a:lnSpc>
                <a:spcPts val="8374"/>
              </a:lnSpc>
              <a:spcBef>
                <a:spcPct val="0"/>
              </a:spcBef>
            </a:pPr>
            <a:r>
              <a:rPr lang="en-US" sz="8374">
                <a:solidFill>
                  <a:srgbClr val="FFFFFF"/>
                </a:solidFill>
                <a:latin typeface="Bebas Neue Bold"/>
              </a:rPr>
              <a:t>2 collect data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8345045"/>
            <a:ext cx="18288000" cy="12192000"/>
          </a:xfrm>
          <a:prstGeom prst="rect">
            <a:avLst/>
          </a:prstGeom>
        </p:spPr>
      </p:pic>
      <p:sp>
        <p:nvSpPr>
          <p:cNvPr name="TextBox 3" id="3"/>
          <p:cNvSpPr txBox="true"/>
          <p:nvPr/>
        </p:nvSpPr>
        <p:spPr>
          <a:xfrm rot="0">
            <a:off x="2593704" y="2018030"/>
            <a:ext cx="13100592" cy="1257300"/>
          </a:xfrm>
          <a:prstGeom prst="rect">
            <a:avLst/>
          </a:prstGeom>
        </p:spPr>
        <p:txBody>
          <a:bodyPr anchor="t" rtlCol="false" tIns="0" lIns="0" bIns="0" rIns="0">
            <a:spAutoFit/>
          </a:bodyPr>
          <a:lstStyle/>
          <a:p>
            <a:pPr algn="ctr" marL="0" indent="0" lvl="0">
              <a:lnSpc>
                <a:spcPts val="9375"/>
              </a:lnSpc>
              <a:spcBef>
                <a:spcPct val="0"/>
              </a:spcBef>
            </a:pPr>
            <a:r>
              <a:rPr lang="en-US" sz="9375">
                <a:solidFill>
                  <a:srgbClr val="FFFFFF"/>
                </a:solidFill>
                <a:latin typeface="Bebas Neue"/>
              </a:rPr>
              <a:t>3 data pre-processing</a:t>
            </a: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3"/>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6"/>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7"/>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7173824" y="501946"/>
              <a:ext cx="4696868" cy="636034"/>
            </a:xfrm>
            <a:prstGeom prst="rect">
              <a:avLst/>
            </a:prstGeom>
          </p:spPr>
        </p:pic>
      </p:grpSp>
      <p:sp>
        <p:nvSpPr>
          <p:cNvPr name="TextBox 15" id="15"/>
          <p:cNvSpPr txBox="true"/>
          <p:nvPr/>
        </p:nvSpPr>
        <p:spPr>
          <a:xfrm rot="0">
            <a:off x="1598427" y="4781550"/>
            <a:ext cx="15091145" cy="3691891"/>
          </a:xfrm>
          <a:prstGeom prst="rect">
            <a:avLst/>
          </a:prstGeom>
        </p:spPr>
        <p:txBody>
          <a:bodyPr anchor="t" rtlCol="false" tIns="0" lIns="0" bIns="0" rIns="0">
            <a:spAutoFit/>
          </a:bodyPr>
          <a:lstStyle/>
          <a:p>
            <a:pPr algn="just" marL="0" indent="0" lvl="0">
              <a:lnSpc>
                <a:spcPts val="4934"/>
              </a:lnSpc>
              <a:spcBef>
                <a:spcPct val="0"/>
              </a:spcBef>
            </a:pPr>
            <a:r>
              <a:rPr lang="en-US" sz="3524">
                <a:solidFill>
                  <a:srgbClr val="000000"/>
                </a:solidFill>
                <a:latin typeface="Open Sauce Light"/>
              </a:rPr>
              <a:t>A real-world data generally contains </a:t>
            </a:r>
            <a:r>
              <a:rPr lang="en-US" sz="3524">
                <a:solidFill>
                  <a:srgbClr val="000000"/>
                </a:solidFill>
                <a:latin typeface="Open Sauce Light Bold"/>
              </a:rPr>
              <a:t>noises</a:t>
            </a:r>
            <a:r>
              <a:rPr lang="en-US" sz="3524">
                <a:solidFill>
                  <a:srgbClr val="000000"/>
                </a:solidFill>
                <a:latin typeface="Open Sauce Light"/>
              </a:rPr>
              <a:t>, </a:t>
            </a:r>
            <a:r>
              <a:rPr lang="en-US" sz="3524">
                <a:solidFill>
                  <a:srgbClr val="000000"/>
                </a:solidFill>
                <a:latin typeface="Open Sauce Light Bold"/>
              </a:rPr>
              <a:t>missing values</a:t>
            </a:r>
            <a:r>
              <a:rPr lang="en-US" sz="3524">
                <a:solidFill>
                  <a:srgbClr val="000000"/>
                </a:solidFill>
                <a:latin typeface="Open Sauce Light"/>
              </a:rPr>
              <a:t>, and maybe in an </a:t>
            </a:r>
            <a:r>
              <a:rPr lang="en-US" sz="3524">
                <a:solidFill>
                  <a:srgbClr val="000000"/>
                </a:solidFill>
                <a:latin typeface="Open Sauce Light Bold"/>
              </a:rPr>
              <a:t>unusable format</a:t>
            </a:r>
            <a:r>
              <a:rPr lang="en-US" sz="3524">
                <a:solidFill>
                  <a:srgbClr val="000000"/>
                </a:solidFill>
                <a:latin typeface="Open Sauce Light"/>
              </a:rPr>
              <a:t> which cannot be directly used for machine learning models. </a:t>
            </a:r>
            <a:r>
              <a:rPr lang="en-US" sz="3524">
                <a:solidFill>
                  <a:srgbClr val="000000"/>
                </a:solidFill>
                <a:latin typeface="Open Sauce Light Bold"/>
              </a:rPr>
              <a:t>Data preprocessing</a:t>
            </a:r>
            <a:r>
              <a:rPr lang="en-US" sz="3524">
                <a:solidFill>
                  <a:srgbClr val="000000"/>
                </a:solidFill>
                <a:latin typeface="Open Sauce Light"/>
              </a:rPr>
              <a:t> is required tasks for c</a:t>
            </a:r>
            <a:r>
              <a:rPr lang="en-US" sz="3524">
                <a:solidFill>
                  <a:srgbClr val="000000"/>
                </a:solidFill>
                <a:latin typeface="Open Sauce Light Bold"/>
              </a:rPr>
              <a:t>leaning the data</a:t>
            </a:r>
            <a:r>
              <a:rPr lang="en-US" sz="3524">
                <a:solidFill>
                  <a:srgbClr val="000000"/>
                </a:solidFill>
                <a:latin typeface="Open Sauce Light"/>
              </a:rPr>
              <a:t> and making it suitable for a machine learning model which also increases </a:t>
            </a:r>
            <a:r>
              <a:rPr lang="en-US" sz="3524">
                <a:solidFill>
                  <a:srgbClr val="000000"/>
                </a:solidFill>
                <a:latin typeface="Open Sauce Light Bold"/>
              </a:rPr>
              <a:t>the accuracy</a:t>
            </a:r>
            <a:r>
              <a:rPr lang="en-US" sz="3524">
                <a:solidFill>
                  <a:srgbClr val="000000"/>
                </a:solidFill>
                <a:latin typeface="Open Sauce Light"/>
              </a:rPr>
              <a:t> and </a:t>
            </a:r>
            <a:r>
              <a:rPr lang="en-US" sz="3524">
                <a:solidFill>
                  <a:srgbClr val="000000"/>
                </a:solidFill>
                <a:latin typeface="Open Sauce Light Bold"/>
              </a:rPr>
              <a:t>efficiency </a:t>
            </a:r>
            <a:r>
              <a:rPr lang="en-US" sz="3524">
                <a:solidFill>
                  <a:srgbClr val="000000"/>
                </a:solidFill>
                <a:latin typeface="Open Sauce Light"/>
              </a:rPr>
              <a:t>of a machine learning model.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76350" y="1731010"/>
            <a:ext cx="15735300" cy="1301115"/>
          </a:xfrm>
          <a:prstGeom prst="rect">
            <a:avLst/>
          </a:prstGeom>
        </p:spPr>
        <p:txBody>
          <a:bodyPr anchor="t" rtlCol="false" tIns="0" lIns="0" bIns="0" rIns="0">
            <a:spAutoFit/>
          </a:bodyPr>
          <a:lstStyle/>
          <a:p>
            <a:pPr algn="ctr" marL="0" indent="0" lvl="0">
              <a:lnSpc>
                <a:spcPts val="9600"/>
              </a:lnSpc>
              <a:spcBef>
                <a:spcPct val="0"/>
              </a:spcBef>
            </a:pPr>
            <a:r>
              <a:rPr lang="en-US" sz="9600">
                <a:solidFill>
                  <a:srgbClr val="0F00C6"/>
                </a:solidFill>
                <a:latin typeface="Bebas Neue"/>
              </a:rPr>
              <a:t>pre-processing steps</a:t>
            </a:r>
          </a:p>
        </p:txBody>
      </p:sp>
      <p:sp>
        <p:nvSpPr>
          <p:cNvPr name="TextBox 3" id="3"/>
          <p:cNvSpPr txBox="true"/>
          <p:nvPr/>
        </p:nvSpPr>
        <p:spPr>
          <a:xfrm rot="0">
            <a:off x="1276350" y="6653530"/>
            <a:ext cx="4636042" cy="1326515"/>
          </a:xfrm>
          <a:prstGeom prst="rect">
            <a:avLst/>
          </a:prstGeom>
        </p:spPr>
        <p:txBody>
          <a:bodyPr anchor="t" rtlCol="false" tIns="0" lIns="0" bIns="0" rIns="0">
            <a:spAutoFit/>
          </a:bodyPr>
          <a:lstStyle/>
          <a:p>
            <a:pPr algn="just" marL="0" indent="0" lvl="0">
              <a:lnSpc>
                <a:spcPts val="3534"/>
              </a:lnSpc>
              <a:spcBef>
                <a:spcPct val="0"/>
              </a:spcBef>
            </a:pPr>
            <a:r>
              <a:rPr lang="en-US" sz="2525">
                <a:solidFill>
                  <a:srgbClr val="0F00C6"/>
                </a:solidFill>
                <a:latin typeface="Open Sauce Light"/>
              </a:rPr>
              <a:t> the organization of information according to preset specifications</a:t>
            </a:r>
          </a:p>
        </p:txBody>
      </p:sp>
      <p:sp>
        <p:nvSpPr>
          <p:cNvPr name="TextBox 4" id="4"/>
          <p:cNvSpPr txBox="true"/>
          <p:nvPr/>
        </p:nvSpPr>
        <p:spPr>
          <a:xfrm rot="0">
            <a:off x="6825979" y="5542036"/>
            <a:ext cx="4636042" cy="584835"/>
          </a:xfrm>
          <a:prstGeom prst="rect">
            <a:avLst/>
          </a:prstGeom>
        </p:spPr>
        <p:txBody>
          <a:bodyPr anchor="t" rtlCol="false" tIns="0" lIns="0" bIns="0" rIns="0">
            <a:spAutoFit/>
          </a:bodyPr>
          <a:lstStyle/>
          <a:p>
            <a:pPr algn="ctr" marL="0" indent="0" lvl="0">
              <a:lnSpc>
                <a:spcPts val="4275"/>
              </a:lnSpc>
              <a:spcBef>
                <a:spcPct val="0"/>
              </a:spcBef>
            </a:pPr>
            <a:r>
              <a:rPr lang="en-US" sz="4275">
                <a:solidFill>
                  <a:srgbClr val="0F00C6"/>
                </a:solidFill>
                <a:latin typeface="Bebas Neue Bold"/>
              </a:rPr>
              <a:t>DATA CLEANING</a:t>
            </a:r>
          </a:p>
        </p:txBody>
      </p:sp>
      <p:sp>
        <p:nvSpPr>
          <p:cNvPr name="TextBox 5" id="5"/>
          <p:cNvSpPr txBox="true"/>
          <p:nvPr/>
        </p:nvSpPr>
        <p:spPr>
          <a:xfrm rot="0">
            <a:off x="1276350" y="5542036"/>
            <a:ext cx="4636042" cy="553720"/>
          </a:xfrm>
          <a:prstGeom prst="rect">
            <a:avLst/>
          </a:prstGeom>
        </p:spPr>
        <p:txBody>
          <a:bodyPr anchor="t" rtlCol="false" tIns="0" lIns="0" bIns="0" rIns="0">
            <a:spAutoFit/>
          </a:bodyPr>
          <a:lstStyle/>
          <a:p>
            <a:pPr algn="ctr" marL="0" indent="0" lvl="0">
              <a:lnSpc>
                <a:spcPts val="4175"/>
              </a:lnSpc>
              <a:spcBef>
                <a:spcPct val="0"/>
              </a:spcBef>
            </a:pPr>
            <a:r>
              <a:rPr lang="en-US" sz="4175">
                <a:solidFill>
                  <a:srgbClr val="0F00C6"/>
                </a:solidFill>
                <a:latin typeface="Bebas Neue Bold"/>
              </a:rPr>
              <a:t>data formatting</a:t>
            </a:r>
          </a:p>
        </p:txBody>
      </p:sp>
      <p:sp>
        <p:nvSpPr>
          <p:cNvPr name="TextBox 6" id="6"/>
          <p:cNvSpPr txBox="true"/>
          <p:nvPr/>
        </p:nvSpPr>
        <p:spPr>
          <a:xfrm rot="0">
            <a:off x="12375608" y="5542036"/>
            <a:ext cx="4636042" cy="553720"/>
          </a:xfrm>
          <a:prstGeom prst="rect">
            <a:avLst/>
          </a:prstGeom>
        </p:spPr>
        <p:txBody>
          <a:bodyPr anchor="t" rtlCol="false" tIns="0" lIns="0" bIns="0" rIns="0">
            <a:spAutoFit/>
          </a:bodyPr>
          <a:lstStyle/>
          <a:p>
            <a:pPr algn="ctr" marL="0" indent="0" lvl="0">
              <a:lnSpc>
                <a:spcPts val="4175"/>
              </a:lnSpc>
              <a:spcBef>
                <a:spcPct val="0"/>
              </a:spcBef>
            </a:pPr>
            <a:r>
              <a:rPr lang="en-US" sz="4175">
                <a:solidFill>
                  <a:srgbClr val="0F00C6"/>
                </a:solidFill>
                <a:latin typeface="Bebas Neue Bold"/>
              </a:rPr>
              <a:t>data sampling</a:t>
            </a:r>
          </a:p>
        </p:txBody>
      </p:sp>
      <p:grpSp>
        <p:nvGrpSpPr>
          <p:cNvPr name="Group 7" id="7"/>
          <p:cNvGrpSpPr/>
          <p:nvPr/>
        </p:nvGrpSpPr>
        <p:grpSpPr>
          <a:xfrm rot="0">
            <a:off x="420355" y="286112"/>
            <a:ext cx="16614825" cy="1857292"/>
            <a:chOff x="0" y="0"/>
            <a:chExt cx="22153100" cy="2476389"/>
          </a:xfrm>
        </p:grpSpPr>
        <p:pic>
          <p:nvPicPr>
            <p:cNvPr name="Picture 8" id="8"/>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10" id="10"/>
          <p:cNvGrpSpPr/>
          <p:nvPr/>
        </p:nvGrpSpPr>
        <p:grpSpPr>
          <a:xfrm rot="0">
            <a:off x="0" y="9277350"/>
            <a:ext cx="18288000" cy="1248995"/>
            <a:chOff x="0" y="0"/>
            <a:chExt cx="24384000" cy="1665327"/>
          </a:xfrm>
        </p:grpSpPr>
        <p:grpSp>
          <p:nvGrpSpPr>
            <p:cNvPr name="Group 11" id="11"/>
            <p:cNvGrpSpPr/>
            <p:nvPr/>
          </p:nvGrpSpPr>
          <p:grpSpPr>
            <a:xfrm rot="0">
              <a:off x="0" y="209057"/>
              <a:ext cx="24384000" cy="1125497"/>
              <a:chOff x="0" y="0"/>
              <a:chExt cx="4816593" cy="222320"/>
            </a:xfrm>
          </p:grpSpPr>
          <p:sp>
            <p:nvSpPr>
              <p:cNvPr name="Freeform 12" id="12"/>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5" id="15"/>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6" id="16"/>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7" id="17"/>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355" y="286112"/>
            <a:ext cx="16614825" cy="1857292"/>
            <a:chOff x="0" y="0"/>
            <a:chExt cx="22153100" cy="2476389"/>
          </a:xfrm>
        </p:grpSpPr>
        <p:pic>
          <p:nvPicPr>
            <p:cNvPr name="Picture 3" id="3"/>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5" id="5"/>
          <p:cNvGrpSpPr/>
          <p:nvPr/>
        </p:nvGrpSpPr>
        <p:grpSpPr>
          <a:xfrm rot="0">
            <a:off x="0" y="9277350"/>
            <a:ext cx="18288000" cy="1248995"/>
            <a:chOff x="0" y="0"/>
            <a:chExt cx="24384000" cy="1665327"/>
          </a:xfrm>
        </p:grpSpPr>
        <p:grpSp>
          <p:nvGrpSpPr>
            <p:cNvPr name="Group 6" id="6"/>
            <p:cNvGrpSpPr/>
            <p:nvPr/>
          </p:nvGrpSpPr>
          <p:grpSpPr>
            <a:xfrm rot="0">
              <a:off x="0" y="209057"/>
              <a:ext cx="24384000" cy="1125497"/>
              <a:chOff x="0" y="0"/>
              <a:chExt cx="4816593" cy="222320"/>
            </a:xfrm>
          </p:grpSpPr>
          <p:sp>
            <p:nvSpPr>
              <p:cNvPr name="Freeform 7" id="7"/>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0" id="10"/>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1" id="11"/>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
        <p:nvSpPr>
          <p:cNvPr name="TextBox 13" id="13"/>
          <p:cNvSpPr txBox="true"/>
          <p:nvPr/>
        </p:nvSpPr>
        <p:spPr>
          <a:xfrm rot="0">
            <a:off x="748039" y="1724303"/>
            <a:ext cx="16287140" cy="762000"/>
          </a:xfrm>
          <a:prstGeom prst="rect">
            <a:avLst/>
          </a:prstGeom>
        </p:spPr>
        <p:txBody>
          <a:bodyPr anchor="t" rtlCol="false" tIns="0" lIns="0" bIns="0" rIns="0">
            <a:spAutoFit/>
          </a:bodyPr>
          <a:lstStyle/>
          <a:p>
            <a:pPr algn="ctr">
              <a:lnSpc>
                <a:spcPts val="6299"/>
              </a:lnSpc>
            </a:pPr>
            <a:r>
              <a:rPr lang="en-US" sz="4500">
                <a:solidFill>
                  <a:srgbClr val="000000"/>
                </a:solidFill>
                <a:latin typeface="Canva Sans Bold"/>
              </a:rPr>
              <a:t>Well-known libraries for data visualization</a:t>
            </a:r>
          </a:p>
        </p:txBody>
      </p:sp>
      <p:sp>
        <p:nvSpPr>
          <p:cNvPr name="TextBox 14" id="14"/>
          <p:cNvSpPr txBox="true"/>
          <p:nvPr/>
        </p:nvSpPr>
        <p:spPr>
          <a:xfrm rot="0">
            <a:off x="2976119" y="4350157"/>
            <a:ext cx="1655713"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Light Bold"/>
              </a:rPr>
              <a:t>Matplotlib</a:t>
            </a:r>
          </a:p>
        </p:txBody>
      </p:sp>
      <p:sp>
        <p:nvSpPr>
          <p:cNvPr name="TextBox 15" id="15"/>
          <p:cNvSpPr txBox="true"/>
          <p:nvPr/>
        </p:nvSpPr>
        <p:spPr>
          <a:xfrm rot="0">
            <a:off x="12537278" y="4350157"/>
            <a:ext cx="130447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Open Sans Light Bold"/>
              </a:rPr>
              <a:t>Seaborn</a:t>
            </a:r>
          </a:p>
        </p:txBody>
      </p:sp>
      <p:sp>
        <p:nvSpPr>
          <p:cNvPr name="TextBox 16" id="16"/>
          <p:cNvSpPr txBox="true"/>
          <p:nvPr/>
        </p:nvSpPr>
        <p:spPr>
          <a:xfrm rot="0">
            <a:off x="1282412" y="5131288"/>
            <a:ext cx="5236431" cy="2820035"/>
          </a:xfrm>
          <a:prstGeom prst="rect">
            <a:avLst/>
          </a:prstGeom>
        </p:spPr>
        <p:txBody>
          <a:bodyPr anchor="t" rtlCol="false" tIns="0" lIns="0" bIns="0" rIns="0">
            <a:spAutoFit/>
          </a:bodyPr>
          <a:lstStyle/>
          <a:p>
            <a:pPr algn="ctr">
              <a:lnSpc>
                <a:spcPts val="3819"/>
              </a:lnSpc>
            </a:pPr>
            <a:r>
              <a:rPr lang="en-US" sz="1999">
                <a:solidFill>
                  <a:srgbClr val="000000"/>
                </a:solidFill>
                <a:latin typeface="Open Sans Light"/>
              </a:rPr>
              <a:t>Matplotlib is a 2D plotting library for Python. It allows for creation of a wide range of static, animated, and interactive visualizations in Python. It provides a high-level interface for drawing attractive and informative statistical graphics.</a:t>
            </a:r>
          </a:p>
        </p:txBody>
      </p:sp>
      <p:sp>
        <p:nvSpPr>
          <p:cNvPr name="TextBox 17" id="17"/>
          <p:cNvSpPr txBox="true"/>
          <p:nvPr/>
        </p:nvSpPr>
        <p:spPr>
          <a:xfrm rot="0">
            <a:off x="10402161" y="5236063"/>
            <a:ext cx="5574713" cy="2806700"/>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Open Sans Light"/>
              </a:rPr>
              <a:t>Seaborn, is a data visualization library based on matplotlib. It provides a high-level interface for creating statistical graphics and is particularly well suited for representing statistical models. Seaborn extends matplotlib and adds additional plot types, including heatmaps, violin plots, and box plots, as well as functions for styling and customizing plots. </a:t>
            </a:r>
          </a:p>
        </p:txBody>
      </p:sp>
      <p:sp>
        <p:nvSpPr>
          <p:cNvPr name="TextBox 18" id="18"/>
          <p:cNvSpPr txBox="true"/>
          <p:nvPr/>
        </p:nvSpPr>
        <p:spPr>
          <a:xfrm rot="0">
            <a:off x="11318003" y="8376138"/>
            <a:ext cx="3743027"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Bold"/>
              </a:rPr>
              <a:t>pip3 install seaborn</a:t>
            </a:r>
          </a:p>
        </p:txBody>
      </p:sp>
      <p:sp>
        <p:nvSpPr>
          <p:cNvPr name="TextBox 19" id="19"/>
          <p:cNvSpPr txBox="true"/>
          <p:nvPr/>
        </p:nvSpPr>
        <p:spPr>
          <a:xfrm rot="0">
            <a:off x="1800662" y="8328587"/>
            <a:ext cx="4199930"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Light Bold"/>
              </a:rPr>
              <a:t>pip3 install matplotlib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93057"/>
            <a:ext cx="17259300" cy="6257926"/>
          </a:xfrm>
          <a:prstGeom prst="rect">
            <a:avLst/>
          </a:prstGeom>
        </p:spPr>
        <p:txBody>
          <a:bodyPr anchor="t" rtlCol="false" tIns="0" lIns="0" bIns="0" rIns="0">
            <a:spAutoFit/>
          </a:bodyPr>
          <a:lstStyle/>
          <a:p>
            <a:pPr>
              <a:lnSpc>
                <a:spcPts val="4199"/>
              </a:lnSpc>
            </a:pPr>
            <a:r>
              <a:rPr lang="en-US" sz="2999">
                <a:solidFill>
                  <a:srgbClr val="0027CF"/>
                </a:solidFill>
                <a:latin typeface="Open Sans Light Bold"/>
              </a:rPr>
              <a:t>2-Operators:</a:t>
            </a:r>
          </a:p>
          <a:p>
            <a:pPr>
              <a:lnSpc>
                <a:spcPts val="4199"/>
              </a:lnSpc>
            </a:pPr>
            <a:r>
              <a:rPr lang="en-US" sz="2999">
                <a:solidFill>
                  <a:srgbClr val="000000"/>
                </a:solidFill>
                <a:latin typeface="Open Sans Light"/>
              </a:rPr>
              <a:t>Operators are symbols that perform operations on variables.</a:t>
            </a:r>
          </a:p>
          <a:p>
            <a:pPr>
              <a:lnSpc>
                <a:spcPts val="4199"/>
              </a:lnSpc>
            </a:pPr>
            <a:r>
              <a:rPr lang="en-US" sz="2999">
                <a:solidFill>
                  <a:srgbClr val="000000"/>
                </a:solidFill>
                <a:latin typeface="Open Sans Light"/>
              </a:rPr>
              <a:t>In Python, there are several types of operators such as arithmetic, comparison, assignment, and logical operators.</a:t>
            </a:r>
          </a:p>
          <a:p>
            <a:pPr>
              <a:lnSpc>
                <a:spcPts val="4199"/>
              </a:lnSpc>
            </a:pPr>
            <a:r>
              <a:rPr lang="en-US" sz="2999">
                <a:solidFill>
                  <a:srgbClr val="0027CF"/>
                </a:solidFill>
                <a:latin typeface="Open Sans Light Bold"/>
              </a:rPr>
              <a:t>Examples:</a:t>
            </a:r>
          </a:p>
          <a:p>
            <a:pPr marL="647694" indent="-323847" lvl="1">
              <a:lnSpc>
                <a:spcPts val="4199"/>
              </a:lnSpc>
              <a:buFont typeface="Arial"/>
              <a:buChar char="•"/>
            </a:pPr>
            <a:r>
              <a:rPr lang="en-US" sz="2999">
                <a:solidFill>
                  <a:srgbClr val="000000"/>
                </a:solidFill>
                <a:latin typeface="Open Sans Light"/>
              </a:rPr>
              <a:t>Arithmetic: +, -, *, /, %, ** </a:t>
            </a:r>
          </a:p>
          <a:p>
            <a:pPr>
              <a:lnSpc>
                <a:spcPts val="4199"/>
              </a:lnSpc>
            </a:pPr>
            <a:r>
              <a:rPr lang="en-US" sz="2999">
                <a:solidFill>
                  <a:srgbClr val="000000"/>
                </a:solidFill>
                <a:latin typeface="Open Sans Light"/>
              </a:rPr>
              <a:t>sum = 5 + 10 </a:t>
            </a:r>
          </a:p>
          <a:p>
            <a:pPr>
              <a:lnSpc>
                <a:spcPts val="4199"/>
              </a:lnSpc>
            </a:pPr>
            <a:r>
              <a:rPr lang="en-US" sz="2999">
                <a:solidFill>
                  <a:srgbClr val="000000"/>
                </a:solidFill>
                <a:latin typeface="Open Sans Light"/>
              </a:rPr>
              <a:t>result = 15 / 5</a:t>
            </a:r>
          </a:p>
          <a:p>
            <a:pPr marL="647694" indent="-323847" lvl="1">
              <a:lnSpc>
                <a:spcPts val="4199"/>
              </a:lnSpc>
              <a:buFont typeface="Arial"/>
              <a:buChar char="•"/>
            </a:pPr>
            <a:r>
              <a:rPr lang="en-US" sz="2999">
                <a:solidFill>
                  <a:srgbClr val="000000"/>
                </a:solidFill>
                <a:latin typeface="Open Sans Light"/>
              </a:rPr>
              <a:t>Comparison: ==, !=, &lt;, &gt;, &lt;=, &gt;= </a:t>
            </a:r>
          </a:p>
          <a:p>
            <a:pPr>
              <a:lnSpc>
                <a:spcPts val="4199"/>
              </a:lnSpc>
            </a:pPr>
            <a:r>
              <a:rPr lang="en-US" sz="2999">
                <a:solidFill>
                  <a:srgbClr val="000000"/>
                </a:solidFill>
                <a:latin typeface="Open Sans Light"/>
              </a:rPr>
              <a:t>is_equal = 5 == 10 </a:t>
            </a:r>
          </a:p>
          <a:p>
            <a:pPr>
              <a:lnSpc>
                <a:spcPts val="4199"/>
              </a:lnSpc>
            </a:pPr>
            <a:r>
              <a:rPr lang="en-US" sz="2999">
                <a:solidFill>
                  <a:srgbClr val="000000"/>
                </a:solidFill>
                <a:latin typeface="Open Sans Light"/>
              </a:rPr>
              <a:t>is_greater = 5 &gt; 10</a:t>
            </a:r>
          </a:p>
          <a:p>
            <a:pPr>
              <a:lnSpc>
                <a:spcPts val="4199"/>
              </a:lnSpc>
              <a:spcBef>
                <a:spcPct val="0"/>
              </a:spcBef>
            </a:pPr>
          </a:p>
        </p:txBody>
      </p:sp>
      <p:sp>
        <p:nvSpPr>
          <p:cNvPr name="TextBox 3" id="3"/>
          <p:cNvSpPr txBox="true"/>
          <p:nvPr/>
        </p:nvSpPr>
        <p:spPr>
          <a:xfrm rot="0">
            <a:off x="10548352" y="4212432"/>
            <a:ext cx="5794055" cy="3638551"/>
          </a:xfrm>
          <a:prstGeom prst="rect">
            <a:avLst/>
          </a:prstGeom>
        </p:spPr>
        <p:txBody>
          <a:bodyPr anchor="t" rtlCol="false" tIns="0" lIns="0" bIns="0" rIns="0">
            <a:spAutoFit/>
          </a:bodyPr>
          <a:lstStyle/>
          <a:p>
            <a:pPr marL="647694" indent="-323847" lvl="1">
              <a:lnSpc>
                <a:spcPts val="4199"/>
              </a:lnSpc>
              <a:buFont typeface="Arial"/>
              <a:buChar char="•"/>
            </a:pPr>
            <a:r>
              <a:rPr lang="en-US" sz="2999">
                <a:solidFill>
                  <a:srgbClr val="000000"/>
                </a:solidFill>
                <a:latin typeface="Open Sans Light"/>
              </a:rPr>
              <a:t>Assignment: =, +=, -=, *=,</a:t>
            </a:r>
          </a:p>
          <a:p>
            <a:pPr>
              <a:lnSpc>
                <a:spcPts val="4199"/>
              </a:lnSpc>
            </a:pPr>
            <a:r>
              <a:rPr lang="en-US" sz="2999">
                <a:solidFill>
                  <a:srgbClr val="000000"/>
                </a:solidFill>
                <a:latin typeface="Open Sans Light"/>
              </a:rPr>
              <a:t>x = 5 </a:t>
            </a:r>
          </a:p>
          <a:p>
            <a:pPr>
              <a:lnSpc>
                <a:spcPts val="4199"/>
              </a:lnSpc>
            </a:pPr>
            <a:r>
              <a:rPr lang="en-US" sz="2999">
                <a:solidFill>
                  <a:srgbClr val="000000"/>
                </a:solidFill>
                <a:latin typeface="Open Sans Light"/>
              </a:rPr>
              <a:t>x += 10</a:t>
            </a:r>
          </a:p>
          <a:p>
            <a:pPr marL="647694" indent="-323847" lvl="1">
              <a:lnSpc>
                <a:spcPts val="4199"/>
              </a:lnSpc>
              <a:buFont typeface="Arial"/>
              <a:buChar char="•"/>
            </a:pPr>
            <a:r>
              <a:rPr lang="en-US" sz="2999">
                <a:solidFill>
                  <a:srgbClr val="000000"/>
                </a:solidFill>
                <a:latin typeface="Open Sans Light"/>
              </a:rPr>
              <a:t>Logical: and, or, not </a:t>
            </a:r>
          </a:p>
          <a:p>
            <a:pPr>
              <a:lnSpc>
                <a:spcPts val="4199"/>
              </a:lnSpc>
            </a:pPr>
            <a:r>
              <a:rPr lang="en-US" sz="2999">
                <a:solidFill>
                  <a:srgbClr val="000000"/>
                </a:solidFill>
                <a:latin typeface="Open Sans Light"/>
              </a:rPr>
              <a:t>is_true = (5 &gt; 2) and (10 &lt; 15) </a:t>
            </a:r>
          </a:p>
          <a:p>
            <a:pPr>
              <a:lnSpc>
                <a:spcPts val="4199"/>
              </a:lnSpc>
            </a:pPr>
            <a:r>
              <a:rPr lang="en-US" sz="2999">
                <a:solidFill>
                  <a:srgbClr val="000000"/>
                </a:solidFill>
                <a:latin typeface="Open Sans Light"/>
              </a:rPr>
              <a:t>is_false = not (5 &gt; 10)</a:t>
            </a:r>
          </a:p>
          <a:p>
            <a:pPr>
              <a:lnSpc>
                <a:spcPts val="4199"/>
              </a:lnSpc>
              <a:spcBef>
                <a:spcPct val="0"/>
              </a:spcBef>
            </a:pPr>
          </a:p>
        </p:txBody>
      </p:sp>
      <p:grpSp>
        <p:nvGrpSpPr>
          <p:cNvPr name="Group 4" id="4"/>
          <p:cNvGrpSpPr/>
          <p:nvPr/>
        </p:nvGrpSpPr>
        <p:grpSpPr>
          <a:xfrm rot="0">
            <a:off x="420355" y="286112"/>
            <a:ext cx="16614825" cy="1857292"/>
            <a:chOff x="0" y="0"/>
            <a:chExt cx="22153100" cy="2476389"/>
          </a:xfrm>
        </p:grpSpPr>
        <p:pic>
          <p:nvPicPr>
            <p:cNvPr name="Picture 5" id="5"/>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7" id="7"/>
          <p:cNvGrpSpPr/>
          <p:nvPr/>
        </p:nvGrpSpPr>
        <p:grpSpPr>
          <a:xfrm rot="0">
            <a:off x="0" y="9277350"/>
            <a:ext cx="18288000" cy="1248995"/>
            <a:chOff x="0" y="0"/>
            <a:chExt cx="24384000" cy="1665327"/>
          </a:xfrm>
        </p:grpSpPr>
        <p:grpSp>
          <p:nvGrpSpPr>
            <p:cNvPr name="Group 8" id="8"/>
            <p:cNvGrpSpPr/>
            <p:nvPr/>
          </p:nvGrpSpPr>
          <p:grpSpPr>
            <a:xfrm rot="0">
              <a:off x="0" y="209057"/>
              <a:ext cx="24384000" cy="1125497"/>
              <a:chOff x="0" y="0"/>
              <a:chExt cx="4816593" cy="222320"/>
            </a:xfrm>
          </p:grpSpPr>
          <p:sp>
            <p:nvSpPr>
              <p:cNvPr name="Freeform 9" id="9"/>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2" id="12"/>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3" id="13"/>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93057"/>
            <a:ext cx="17259300" cy="5210176"/>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Open Sans Light Bold"/>
              </a:rPr>
              <a:t>3-Indent</a:t>
            </a:r>
            <a:r>
              <a:rPr lang="en-US" sz="2999">
                <a:solidFill>
                  <a:srgbClr val="000000"/>
                </a:solidFill>
                <a:latin typeface="Open Sans Light Bold"/>
              </a:rPr>
              <a:t>ation:</a:t>
            </a:r>
          </a:p>
          <a:p>
            <a:pPr>
              <a:lnSpc>
                <a:spcPts val="4199"/>
              </a:lnSpc>
              <a:spcBef>
                <a:spcPct val="0"/>
              </a:spcBef>
            </a:pPr>
            <a:r>
              <a:rPr lang="en-US" sz="2999">
                <a:solidFill>
                  <a:srgbClr val="000000"/>
                </a:solidFill>
                <a:latin typeface="Open Sans Light"/>
              </a:rPr>
              <a:t>Indentation is the practice of using whitespace to indicate the structure of a program.</a:t>
            </a:r>
          </a:p>
          <a:p>
            <a:pPr>
              <a:lnSpc>
                <a:spcPts val="4199"/>
              </a:lnSpc>
              <a:spcBef>
                <a:spcPct val="0"/>
              </a:spcBef>
            </a:pPr>
            <a:r>
              <a:rPr lang="en-US" sz="2999">
                <a:solidFill>
                  <a:srgbClr val="000000"/>
                </a:solidFill>
                <a:latin typeface="Open Sans Light"/>
              </a:rPr>
              <a:t>In Python, indentation is used to define the block of code associated with control structures such as if statements, loops, and functions.</a:t>
            </a:r>
          </a:p>
          <a:p>
            <a:pPr>
              <a:lnSpc>
                <a:spcPts val="4199"/>
              </a:lnSpc>
              <a:spcBef>
                <a:spcPct val="0"/>
              </a:spcBef>
            </a:pPr>
            <a:r>
              <a:rPr lang="en-US" sz="2999">
                <a:solidFill>
                  <a:srgbClr val="000000"/>
                </a:solidFill>
                <a:latin typeface="Open Sans Light Bold"/>
              </a:rPr>
              <a:t>Example: </a:t>
            </a:r>
          </a:p>
          <a:p>
            <a:pPr>
              <a:lnSpc>
                <a:spcPts val="4199"/>
              </a:lnSpc>
              <a:spcBef>
                <a:spcPct val="0"/>
              </a:spcBef>
            </a:pPr>
            <a:r>
              <a:rPr lang="en-US" sz="2999">
                <a:solidFill>
                  <a:srgbClr val="000000"/>
                </a:solidFill>
                <a:latin typeface="Open Sans Light"/>
              </a:rPr>
              <a:t>if x &gt; 10: </a:t>
            </a:r>
          </a:p>
          <a:p>
            <a:pPr>
              <a:lnSpc>
                <a:spcPts val="4199"/>
              </a:lnSpc>
              <a:spcBef>
                <a:spcPct val="0"/>
              </a:spcBef>
            </a:pPr>
            <a:r>
              <a:rPr lang="en-US" sz="2999">
                <a:solidFill>
                  <a:srgbClr val="000000"/>
                </a:solidFill>
                <a:latin typeface="Open Sans Light"/>
              </a:rPr>
              <a:t>    print("x is greater than 10")</a:t>
            </a:r>
          </a:p>
          <a:p>
            <a:pPr>
              <a:lnSpc>
                <a:spcPts val="4199"/>
              </a:lnSpc>
              <a:spcBef>
                <a:spcPct val="0"/>
              </a:spcBef>
            </a:pPr>
            <a:r>
              <a:rPr lang="en-US" sz="2999">
                <a:solidFill>
                  <a:srgbClr val="000000"/>
                </a:solidFill>
                <a:latin typeface="Open Sans Light"/>
              </a:rPr>
              <a:t>else: </a:t>
            </a:r>
          </a:p>
          <a:p>
            <a:pPr>
              <a:lnSpc>
                <a:spcPts val="4199"/>
              </a:lnSpc>
              <a:spcBef>
                <a:spcPct val="0"/>
              </a:spcBef>
            </a:pPr>
            <a:r>
              <a:rPr lang="en-US" sz="2999">
                <a:solidFill>
                  <a:srgbClr val="000000"/>
                </a:solidFill>
                <a:latin typeface="Open Sans Light"/>
              </a:rPr>
              <a:t>    print("x is not greater than 10")</a:t>
            </a:r>
          </a:p>
          <a:p>
            <a:pPr>
              <a:lnSpc>
                <a:spcPts val="4199"/>
              </a:lnSpc>
              <a:spcBef>
                <a:spcPct val="0"/>
              </a:spcBef>
            </a:pPr>
          </a:p>
        </p:txBody>
      </p:sp>
      <p:grpSp>
        <p:nvGrpSpPr>
          <p:cNvPr name="Group 3" id="3"/>
          <p:cNvGrpSpPr/>
          <p:nvPr/>
        </p:nvGrpSpPr>
        <p:grpSpPr>
          <a:xfrm rot="0">
            <a:off x="420355" y="286112"/>
            <a:ext cx="16614825" cy="1857292"/>
            <a:chOff x="0" y="0"/>
            <a:chExt cx="22153100" cy="2476389"/>
          </a:xfrm>
        </p:grpSpPr>
        <p:pic>
          <p:nvPicPr>
            <p:cNvPr name="Picture 4" id="4"/>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54295"/>
            <a:ext cx="15957947" cy="5210176"/>
          </a:xfrm>
          <a:prstGeom prst="rect">
            <a:avLst/>
          </a:prstGeom>
        </p:spPr>
        <p:txBody>
          <a:bodyPr anchor="t" rtlCol="false" tIns="0" lIns="0" bIns="0" rIns="0">
            <a:spAutoFit/>
          </a:bodyPr>
          <a:lstStyle/>
          <a:p>
            <a:pPr>
              <a:lnSpc>
                <a:spcPts val="4199"/>
              </a:lnSpc>
            </a:pPr>
            <a:r>
              <a:rPr lang="en-US" sz="2999">
                <a:solidFill>
                  <a:srgbClr val="000000"/>
                </a:solidFill>
                <a:latin typeface="Open Sans Light Bold"/>
              </a:rPr>
              <a:t>4-</a:t>
            </a:r>
            <a:r>
              <a:rPr lang="en-US" sz="2999">
                <a:solidFill>
                  <a:srgbClr val="0027CF"/>
                </a:solidFill>
                <a:latin typeface="Open Sans Light Bold"/>
              </a:rPr>
              <a:t>Conditional Statements:</a:t>
            </a:r>
          </a:p>
          <a:p>
            <a:pPr>
              <a:lnSpc>
                <a:spcPts val="4199"/>
              </a:lnSpc>
            </a:pPr>
            <a:r>
              <a:rPr lang="en-US" sz="2999">
                <a:solidFill>
                  <a:srgbClr val="000000"/>
                </a:solidFill>
                <a:latin typeface="Open Sans Light"/>
              </a:rPr>
              <a:t>Conditional statements are used to make decisions in a program based on certain conditions.</a:t>
            </a:r>
          </a:p>
          <a:p>
            <a:pPr>
              <a:lnSpc>
                <a:spcPts val="4199"/>
              </a:lnSpc>
            </a:pPr>
            <a:r>
              <a:rPr lang="en-US" sz="2999">
                <a:solidFill>
                  <a:srgbClr val="000000"/>
                </a:solidFill>
                <a:latin typeface="Open Sans Light"/>
              </a:rPr>
              <a:t>In Python, the if-else statement is used to perform conditional operations.</a:t>
            </a:r>
          </a:p>
          <a:p>
            <a:pPr>
              <a:lnSpc>
                <a:spcPts val="4199"/>
              </a:lnSpc>
            </a:pPr>
          </a:p>
          <a:p>
            <a:pPr>
              <a:lnSpc>
                <a:spcPts val="4199"/>
              </a:lnSpc>
            </a:pPr>
            <a:r>
              <a:rPr lang="en-US" sz="2999">
                <a:solidFill>
                  <a:srgbClr val="0027CF"/>
                </a:solidFill>
                <a:latin typeface="Open Sans Light Bold"/>
              </a:rPr>
              <a:t>Example:</a:t>
            </a:r>
          </a:p>
          <a:p>
            <a:pPr>
              <a:lnSpc>
                <a:spcPts val="4199"/>
              </a:lnSpc>
            </a:pPr>
            <a:r>
              <a:rPr lang="en-US" sz="2999">
                <a:solidFill>
                  <a:srgbClr val="000000"/>
                </a:solidFill>
                <a:latin typeface="Open Sans Light"/>
              </a:rPr>
              <a:t>if x &gt; 10:</a:t>
            </a:r>
          </a:p>
          <a:p>
            <a:pPr>
              <a:lnSpc>
                <a:spcPts val="4199"/>
              </a:lnSpc>
            </a:pPr>
            <a:r>
              <a:rPr lang="en-US" sz="2999">
                <a:solidFill>
                  <a:srgbClr val="000000"/>
                </a:solidFill>
                <a:latin typeface="Open Sans Light"/>
              </a:rPr>
              <a:t>    </a:t>
            </a:r>
            <a:r>
              <a:rPr lang="en-US" sz="2999">
                <a:solidFill>
                  <a:srgbClr val="000000"/>
                </a:solidFill>
                <a:latin typeface="Open Sans Light"/>
              </a:rPr>
              <a:t>print("x is greater than 10")</a:t>
            </a:r>
          </a:p>
          <a:p>
            <a:pPr>
              <a:lnSpc>
                <a:spcPts val="4199"/>
              </a:lnSpc>
            </a:pPr>
            <a:r>
              <a:rPr lang="en-US" sz="2999">
                <a:solidFill>
                  <a:srgbClr val="000000"/>
                </a:solidFill>
                <a:latin typeface="Open Sans Light"/>
              </a:rPr>
              <a:t>else:</a:t>
            </a:r>
          </a:p>
          <a:p>
            <a:pPr>
              <a:lnSpc>
                <a:spcPts val="4199"/>
              </a:lnSpc>
              <a:spcBef>
                <a:spcPct val="0"/>
              </a:spcBef>
            </a:pPr>
            <a:r>
              <a:rPr lang="en-US" sz="2999">
                <a:solidFill>
                  <a:srgbClr val="000000"/>
                </a:solidFill>
                <a:latin typeface="Open Sans Light"/>
              </a:rPr>
              <a:t>    </a:t>
            </a:r>
            <a:r>
              <a:rPr lang="en-US" sz="2999">
                <a:solidFill>
                  <a:srgbClr val="000000"/>
                </a:solidFill>
                <a:latin typeface="Open Sans Light"/>
              </a:rPr>
              <a:t>print("x is not greater than 10")</a:t>
            </a:r>
          </a:p>
          <a:p>
            <a:pPr>
              <a:lnSpc>
                <a:spcPts val="4199"/>
              </a:lnSpc>
              <a:spcBef>
                <a:spcPct val="0"/>
              </a:spcBef>
            </a:pPr>
          </a:p>
        </p:txBody>
      </p:sp>
      <p:grpSp>
        <p:nvGrpSpPr>
          <p:cNvPr name="Group 3" id="3"/>
          <p:cNvGrpSpPr/>
          <p:nvPr/>
        </p:nvGrpSpPr>
        <p:grpSpPr>
          <a:xfrm rot="0">
            <a:off x="420355" y="286112"/>
            <a:ext cx="16614825" cy="1857292"/>
            <a:chOff x="0" y="0"/>
            <a:chExt cx="22153100" cy="2476389"/>
          </a:xfrm>
        </p:grpSpPr>
        <p:pic>
          <p:nvPicPr>
            <p:cNvPr name="Picture 4" id="4"/>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93057"/>
            <a:ext cx="11154221" cy="7305676"/>
          </a:xfrm>
          <a:prstGeom prst="rect">
            <a:avLst/>
          </a:prstGeom>
        </p:spPr>
        <p:txBody>
          <a:bodyPr anchor="t" rtlCol="false" tIns="0" lIns="0" bIns="0" rIns="0">
            <a:spAutoFit/>
          </a:bodyPr>
          <a:lstStyle/>
          <a:p>
            <a:pPr>
              <a:lnSpc>
                <a:spcPts val="4199"/>
              </a:lnSpc>
            </a:pPr>
            <a:r>
              <a:rPr lang="en-US" sz="2999">
                <a:solidFill>
                  <a:srgbClr val="000000"/>
                </a:solidFill>
                <a:latin typeface="Open Sans Light Bold"/>
              </a:rPr>
              <a:t>5-Loops:</a:t>
            </a:r>
          </a:p>
          <a:p>
            <a:pPr>
              <a:lnSpc>
                <a:spcPts val="4199"/>
              </a:lnSpc>
            </a:pPr>
            <a:r>
              <a:rPr lang="en-US" sz="2999">
                <a:solidFill>
                  <a:srgbClr val="000000"/>
                </a:solidFill>
                <a:latin typeface="Open Sans Light"/>
              </a:rPr>
              <a:t>Loops are used to repeat a block of code multiple times.</a:t>
            </a:r>
          </a:p>
          <a:p>
            <a:pPr>
              <a:lnSpc>
                <a:spcPts val="4199"/>
              </a:lnSpc>
            </a:pPr>
            <a:r>
              <a:rPr lang="en-US" sz="2999">
                <a:solidFill>
                  <a:srgbClr val="000000"/>
                </a:solidFill>
                <a:latin typeface="Open Sans Light"/>
              </a:rPr>
              <a:t>In Python, there are two types of loops: for loops and while loops.</a:t>
            </a:r>
          </a:p>
          <a:p>
            <a:pPr>
              <a:lnSpc>
                <a:spcPts val="4199"/>
              </a:lnSpc>
            </a:pPr>
          </a:p>
          <a:p>
            <a:pPr>
              <a:lnSpc>
                <a:spcPts val="4199"/>
              </a:lnSpc>
            </a:pPr>
            <a:r>
              <a:rPr lang="en-US" sz="2999">
                <a:solidFill>
                  <a:srgbClr val="000000"/>
                </a:solidFill>
                <a:latin typeface="Open Sans Light Bold"/>
              </a:rPr>
              <a:t>Examples:</a:t>
            </a:r>
          </a:p>
          <a:p>
            <a:pPr marL="647694" indent="-323847" lvl="1">
              <a:lnSpc>
                <a:spcPts val="4199"/>
              </a:lnSpc>
              <a:buFont typeface="Arial"/>
              <a:buChar char="•"/>
            </a:pPr>
            <a:r>
              <a:rPr lang="en-US" sz="2999">
                <a:solidFill>
                  <a:srgbClr val="000000"/>
                </a:solidFill>
                <a:latin typeface="Open Sans Light"/>
              </a:rPr>
              <a:t>For Loop:</a:t>
            </a:r>
          </a:p>
          <a:p>
            <a:pPr>
              <a:lnSpc>
                <a:spcPts val="4199"/>
              </a:lnSpc>
            </a:pPr>
            <a:r>
              <a:rPr lang="en-US" sz="2999">
                <a:solidFill>
                  <a:srgbClr val="000000"/>
                </a:solidFill>
                <a:latin typeface="Open Sans Light"/>
              </a:rPr>
              <a:t>    </a:t>
            </a:r>
            <a:r>
              <a:rPr lang="en-US" sz="2999">
                <a:solidFill>
                  <a:srgbClr val="000000"/>
                </a:solidFill>
                <a:latin typeface="Open Sans Light"/>
              </a:rPr>
              <a:t>for i in range(5):</a:t>
            </a:r>
          </a:p>
          <a:p>
            <a:pPr>
              <a:lnSpc>
                <a:spcPts val="4199"/>
              </a:lnSpc>
            </a:pPr>
            <a:r>
              <a:rPr lang="en-US" sz="2999">
                <a:solidFill>
                  <a:srgbClr val="000000"/>
                </a:solidFill>
                <a:latin typeface="Open Sans Light"/>
              </a:rPr>
              <a:t>        </a:t>
            </a:r>
            <a:r>
              <a:rPr lang="en-US" sz="2999">
                <a:solidFill>
                  <a:srgbClr val="000000"/>
                </a:solidFill>
                <a:latin typeface="Open Sans Light"/>
              </a:rPr>
              <a:t>print(i)</a:t>
            </a:r>
          </a:p>
          <a:p>
            <a:pPr marL="647694" indent="-323847" lvl="1">
              <a:lnSpc>
                <a:spcPts val="4199"/>
              </a:lnSpc>
              <a:buFont typeface="Arial"/>
              <a:buChar char="•"/>
            </a:pPr>
            <a:r>
              <a:rPr lang="en-US" sz="2999">
                <a:solidFill>
                  <a:srgbClr val="000000"/>
                </a:solidFill>
                <a:latin typeface="Open Sans Light"/>
              </a:rPr>
              <a:t>While Loop:</a:t>
            </a:r>
          </a:p>
          <a:p>
            <a:pPr>
              <a:lnSpc>
                <a:spcPts val="4199"/>
              </a:lnSpc>
            </a:pPr>
            <a:r>
              <a:rPr lang="en-US" sz="2999">
                <a:solidFill>
                  <a:srgbClr val="000000"/>
                </a:solidFill>
                <a:latin typeface="Open Sans Light"/>
              </a:rPr>
              <a:t>    </a:t>
            </a:r>
            <a:r>
              <a:rPr lang="en-US" sz="2999">
                <a:solidFill>
                  <a:srgbClr val="000000"/>
                </a:solidFill>
                <a:latin typeface="Open Sans Light"/>
              </a:rPr>
              <a:t>i = 0</a:t>
            </a:r>
          </a:p>
          <a:p>
            <a:pPr>
              <a:lnSpc>
                <a:spcPts val="4199"/>
              </a:lnSpc>
            </a:pPr>
            <a:r>
              <a:rPr lang="en-US" sz="2999">
                <a:solidFill>
                  <a:srgbClr val="000000"/>
                </a:solidFill>
                <a:latin typeface="Open Sans Light"/>
              </a:rPr>
              <a:t>    </a:t>
            </a:r>
            <a:r>
              <a:rPr lang="en-US" sz="2999">
                <a:solidFill>
                  <a:srgbClr val="000000"/>
                </a:solidFill>
                <a:latin typeface="Open Sans Light"/>
              </a:rPr>
              <a:t>while i &lt; 5:</a:t>
            </a:r>
          </a:p>
          <a:p>
            <a:pPr>
              <a:lnSpc>
                <a:spcPts val="4199"/>
              </a:lnSpc>
            </a:pPr>
            <a:r>
              <a:rPr lang="en-US" sz="2999">
                <a:solidFill>
                  <a:srgbClr val="000000"/>
                </a:solidFill>
                <a:latin typeface="Open Sans Light"/>
              </a:rPr>
              <a:t>        </a:t>
            </a:r>
            <a:r>
              <a:rPr lang="en-US" sz="2999">
                <a:solidFill>
                  <a:srgbClr val="000000"/>
                </a:solidFill>
                <a:latin typeface="Open Sans Light"/>
              </a:rPr>
              <a:t>print(i)</a:t>
            </a:r>
          </a:p>
          <a:p>
            <a:pPr>
              <a:lnSpc>
                <a:spcPts val="4199"/>
              </a:lnSpc>
              <a:spcBef>
                <a:spcPct val="0"/>
              </a:spcBef>
            </a:pPr>
            <a:r>
              <a:rPr lang="en-US" sz="2999">
                <a:solidFill>
                  <a:srgbClr val="000000"/>
                </a:solidFill>
                <a:latin typeface="Open Sans Light"/>
              </a:rPr>
              <a:t>        </a:t>
            </a:r>
            <a:r>
              <a:rPr lang="en-US" sz="2999">
                <a:solidFill>
                  <a:srgbClr val="000000"/>
                </a:solidFill>
                <a:latin typeface="Open Sans Light"/>
              </a:rPr>
              <a:t>i += 1</a:t>
            </a:r>
          </a:p>
          <a:p>
            <a:pPr>
              <a:lnSpc>
                <a:spcPts val="4199"/>
              </a:lnSpc>
              <a:spcBef>
                <a:spcPct val="0"/>
              </a:spcBef>
            </a:pPr>
          </a:p>
        </p:txBody>
      </p:sp>
      <p:grpSp>
        <p:nvGrpSpPr>
          <p:cNvPr name="Group 3" id="3"/>
          <p:cNvGrpSpPr/>
          <p:nvPr/>
        </p:nvGrpSpPr>
        <p:grpSpPr>
          <a:xfrm rot="0">
            <a:off x="420355" y="286112"/>
            <a:ext cx="16614825" cy="1857292"/>
            <a:chOff x="0" y="0"/>
            <a:chExt cx="22153100" cy="2476389"/>
          </a:xfrm>
        </p:grpSpPr>
        <p:pic>
          <p:nvPicPr>
            <p:cNvPr name="Picture 4" id="4"/>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93057"/>
            <a:ext cx="9697492" cy="6781801"/>
          </a:xfrm>
          <a:prstGeom prst="rect">
            <a:avLst/>
          </a:prstGeom>
        </p:spPr>
        <p:txBody>
          <a:bodyPr anchor="t" rtlCol="false" tIns="0" lIns="0" bIns="0" rIns="0">
            <a:spAutoFit/>
          </a:bodyPr>
          <a:lstStyle/>
          <a:p>
            <a:pPr>
              <a:lnSpc>
                <a:spcPts val="4199"/>
              </a:lnSpc>
            </a:pPr>
            <a:r>
              <a:rPr lang="en-US" sz="2999">
                <a:solidFill>
                  <a:srgbClr val="000000"/>
                </a:solidFill>
                <a:latin typeface="Open Sans Light Bold"/>
              </a:rPr>
              <a:t>6-Functions:</a:t>
            </a:r>
          </a:p>
          <a:p>
            <a:pPr>
              <a:lnSpc>
                <a:spcPts val="4199"/>
              </a:lnSpc>
            </a:pPr>
            <a:r>
              <a:rPr lang="en-US" sz="2999">
                <a:solidFill>
                  <a:srgbClr val="000000"/>
                </a:solidFill>
                <a:latin typeface="Open Sans Light"/>
              </a:rPr>
              <a:t>Functions are blocks of code that perform a specific task.</a:t>
            </a:r>
          </a:p>
          <a:p>
            <a:pPr>
              <a:lnSpc>
                <a:spcPts val="4199"/>
              </a:lnSpc>
            </a:pPr>
            <a:r>
              <a:rPr lang="en-US" sz="2999">
                <a:solidFill>
                  <a:srgbClr val="000000"/>
                </a:solidFill>
                <a:latin typeface="Open Sans Light"/>
              </a:rPr>
              <a:t>In Python, functions are defined using the def keyword.</a:t>
            </a:r>
          </a:p>
          <a:p>
            <a:pPr>
              <a:lnSpc>
                <a:spcPts val="4199"/>
              </a:lnSpc>
            </a:pPr>
            <a:r>
              <a:rPr lang="en-US" sz="2999">
                <a:solidFill>
                  <a:srgbClr val="000000"/>
                </a:solidFill>
                <a:latin typeface="Open Sans Light"/>
              </a:rPr>
              <a:t>Functions can take arguments and return values.</a:t>
            </a:r>
          </a:p>
          <a:p>
            <a:pPr>
              <a:lnSpc>
                <a:spcPts val="4199"/>
              </a:lnSpc>
            </a:pPr>
          </a:p>
          <a:p>
            <a:pPr>
              <a:lnSpc>
                <a:spcPts val="4199"/>
              </a:lnSpc>
            </a:pPr>
            <a:r>
              <a:rPr lang="en-US" sz="2999">
                <a:solidFill>
                  <a:srgbClr val="000000"/>
                </a:solidFill>
                <a:latin typeface="Open Sans Light Bold"/>
              </a:rPr>
              <a:t>Example:</a:t>
            </a:r>
          </a:p>
          <a:p>
            <a:pPr>
              <a:lnSpc>
                <a:spcPts val="4199"/>
              </a:lnSpc>
            </a:pPr>
          </a:p>
          <a:p>
            <a:pPr>
              <a:lnSpc>
                <a:spcPts val="4199"/>
              </a:lnSpc>
            </a:pPr>
            <a:r>
              <a:rPr lang="en-US" sz="2999">
                <a:solidFill>
                  <a:srgbClr val="000000"/>
                </a:solidFill>
                <a:latin typeface="Open Sans Light"/>
              </a:rPr>
              <a:t>def sum(x, y):</a:t>
            </a:r>
          </a:p>
          <a:p>
            <a:pPr>
              <a:lnSpc>
                <a:spcPts val="4199"/>
              </a:lnSpc>
            </a:pPr>
            <a:r>
              <a:rPr lang="en-US" sz="2999">
                <a:solidFill>
                  <a:srgbClr val="000000"/>
                </a:solidFill>
                <a:latin typeface="Open Sans Light"/>
              </a:rPr>
              <a:t>    </a:t>
            </a:r>
            <a:r>
              <a:rPr lang="en-US" sz="2999">
                <a:solidFill>
                  <a:srgbClr val="000000"/>
                </a:solidFill>
                <a:latin typeface="Open Sans Light"/>
              </a:rPr>
              <a:t>return x + y</a:t>
            </a:r>
          </a:p>
          <a:p>
            <a:pPr>
              <a:lnSpc>
                <a:spcPts val="4199"/>
              </a:lnSpc>
            </a:pPr>
          </a:p>
          <a:p>
            <a:pPr>
              <a:lnSpc>
                <a:spcPts val="4199"/>
              </a:lnSpc>
            </a:pPr>
            <a:r>
              <a:rPr lang="en-US" sz="2999">
                <a:solidFill>
                  <a:srgbClr val="000000"/>
                </a:solidFill>
                <a:latin typeface="Open Sans Light"/>
              </a:rPr>
              <a:t>--------------------------</a:t>
            </a:r>
          </a:p>
          <a:p>
            <a:pPr>
              <a:lnSpc>
                <a:spcPts val="4199"/>
              </a:lnSpc>
            </a:pPr>
            <a:r>
              <a:rPr lang="en-US" sz="2999">
                <a:solidFill>
                  <a:srgbClr val="000000"/>
                </a:solidFill>
                <a:latin typeface="Open Sans Light"/>
              </a:rPr>
              <a:t>result = sum(5, 10)</a:t>
            </a:r>
          </a:p>
          <a:p>
            <a:pPr>
              <a:lnSpc>
                <a:spcPts val="4199"/>
              </a:lnSpc>
              <a:spcBef>
                <a:spcPct val="0"/>
              </a:spcBef>
            </a:pPr>
            <a:r>
              <a:rPr lang="en-US" sz="2999">
                <a:solidFill>
                  <a:srgbClr val="000000"/>
                </a:solidFill>
                <a:latin typeface="Open Sans Light"/>
              </a:rPr>
              <a:t>print(result)</a:t>
            </a:r>
          </a:p>
        </p:txBody>
      </p:sp>
      <p:grpSp>
        <p:nvGrpSpPr>
          <p:cNvPr name="Group 3" id="3"/>
          <p:cNvGrpSpPr/>
          <p:nvPr/>
        </p:nvGrpSpPr>
        <p:grpSpPr>
          <a:xfrm rot="0">
            <a:off x="420355" y="286112"/>
            <a:ext cx="16614825" cy="1857292"/>
            <a:chOff x="0" y="0"/>
            <a:chExt cx="22153100" cy="2476389"/>
          </a:xfrm>
        </p:grpSpPr>
        <p:pic>
          <p:nvPicPr>
            <p:cNvPr name="Picture 4" id="4"/>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6" id="6"/>
          <p:cNvGrpSpPr/>
          <p:nvPr/>
        </p:nvGrpSpPr>
        <p:grpSpPr>
          <a:xfrm rot="0">
            <a:off x="0" y="9277350"/>
            <a:ext cx="18288000" cy="1248995"/>
            <a:chOff x="0" y="0"/>
            <a:chExt cx="24384000" cy="1665327"/>
          </a:xfrm>
        </p:grpSpPr>
        <p:grpSp>
          <p:nvGrpSpPr>
            <p:cNvPr name="Group 7" id="7"/>
            <p:cNvGrpSpPr/>
            <p:nvPr/>
          </p:nvGrpSpPr>
          <p:grpSpPr>
            <a:xfrm rot="0">
              <a:off x="0" y="209057"/>
              <a:ext cx="24384000" cy="1125497"/>
              <a:chOff x="0" y="0"/>
              <a:chExt cx="4816593" cy="222320"/>
            </a:xfrm>
          </p:grpSpPr>
          <p:sp>
            <p:nvSpPr>
              <p:cNvPr name="Freeform 8" id="8"/>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0" id="10"/>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1" id="11"/>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2782617"/>
            <a:ext cx="18288000" cy="5080635"/>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ns Light"/>
              </a:rPr>
              <a:t>Python provides a variety of structures to help programmers write, organize, and reuse code effectively.</a:t>
            </a:r>
          </a:p>
          <a:p>
            <a:pPr algn="ctr">
              <a:lnSpc>
                <a:spcPts val="5040"/>
              </a:lnSpc>
              <a:spcBef>
                <a:spcPct val="0"/>
              </a:spcBef>
            </a:pPr>
          </a:p>
          <a:p>
            <a:pPr>
              <a:lnSpc>
                <a:spcPts val="5040"/>
              </a:lnSpc>
              <a:spcBef>
                <a:spcPct val="0"/>
              </a:spcBef>
            </a:pPr>
            <a:r>
              <a:rPr lang="en-US" sz="3600">
                <a:solidFill>
                  <a:srgbClr val="000000"/>
                </a:solidFill>
                <a:latin typeface="Open Sans Light"/>
              </a:rPr>
              <a:t>One of these tools is </a:t>
            </a:r>
            <a:r>
              <a:rPr lang="en-US" sz="3600">
                <a:solidFill>
                  <a:srgbClr val="000000"/>
                </a:solidFill>
                <a:latin typeface="Open Sans Light Bold"/>
              </a:rPr>
              <a:t>scripts</a:t>
            </a:r>
            <a:r>
              <a:rPr lang="en-US" sz="3600">
                <a:solidFill>
                  <a:srgbClr val="000000"/>
                </a:solidFill>
                <a:latin typeface="Open Sans Light"/>
              </a:rPr>
              <a:t>, which are collections of code written in Python and executed line by line. </a:t>
            </a:r>
            <a:r>
              <a:rPr lang="en-US" sz="3600">
                <a:solidFill>
                  <a:srgbClr val="000000"/>
                </a:solidFill>
                <a:latin typeface="Open Sans Light Bold"/>
              </a:rPr>
              <a:t>Functions</a:t>
            </a:r>
            <a:r>
              <a:rPr lang="en-US" sz="3600">
                <a:solidFill>
                  <a:srgbClr val="000000"/>
                </a:solidFill>
                <a:latin typeface="Open Sans Light"/>
              </a:rPr>
              <a:t> are another structure, which are blocks of code that can be called and reused. </a:t>
            </a:r>
            <a:r>
              <a:rPr lang="en-US" sz="3600">
                <a:solidFill>
                  <a:srgbClr val="000000"/>
                </a:solidFill>
                <a:latin typeface="Open Sans Light Bold"/>
              </a:rPr>
              <a:t>Modules</a:t>
            </a:r>
            <a:r>
              <a:rPr lang="en-US" sz="3600">
                <a:solidFill>
                  <a:srgbClr val="000000"/>
                </a:solidFill>
                <a:latin typeface="Open Sans Light"/>
              </a:rPr>
              <a:t> are collections of functions and other objects in Python, and </a:t>
            </a:r>
            <a:r>
              <a:rPr lang="en-US" sz="3600">
                <a:solidFill>
                  <a:srgbClr val="000000"/>
                </a:solidFill>
                <a:latin typeface="Open Sans Light Bold"/>
              </a:rPr>
              <a:t>libraries</a:t>
            </a:r>
            <a:r>
              <a:rPr lang="en-US" sz="3600">
                <a:solidFill>
                  <a:srgbClr val="000000"/>
                </a:solidFill>
                <a:latin typeface="Open Sans Light"/>
              </a:rPr>
              <a:t> are collections of modules that provide pre-written code for common tasks.</a:t>
            </a:r>
          </a:p>
        </p:txBody>
      </p:sp>
      <p:sp>
        <p:nvSpPr>
          <p:cNvPr name="TextBox 3" id="3"/>
          <p:cNvSpPr txBox="true"/>
          <p:nvPr/>
        </p:nvSpPr>
        <p:spPr>
          <a:xfrm rot="0">
            <a:off x="2863528" y="8239038"/>
            <a:ext cx="12560945" cy="61341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Open Sans Light"/>
              </a:rPr>
              <a:t>In next slides, we will discuss each of these concepts in detail.</a:t>
            </a:r>
          </a:p>
        </p:txBody>
      </p:sp>
      <p:sp>
        <p:nvSpPr>
          <p:cNvPr name="TextBox 4" id="4"/>
          <p:cNvSpPr txBox="true"/>
          <p:nvPr/>
        </p:nvSpPr>
        <p:spPr>
          <a:xfrm rot="0">
            <a:off x="3064371" y="1439653"/>
            <a:ext cx="12159258" cy="795020"/>
          </a:xfrm>
          <a:prstGeom prst="rect">
            <a:avLst/>
          </a:prstGeom>
        </p:spPr>
        <p:txBody>
          <a:bodyPr anchor="t" rtlCol="false" tIns="0" lIns="0" bIns="0" rIns="0">
            <a:spAutoFit/>
          </a:bodyPr>
          <a:lstStyle/>
          <a:p>
            <a:pPr algn="ctr">
              <a:lnSpc>
                <a:spcPts val="6580"/>
              </a:lnSpc>
            </a:pPr>
            <a:r>
              <a:rPr lang="en-US" sz="4700">
                <a:solidFill>
                  <a:srgbClr val="000000"/>
                </a:solidFill>
                <a:latin typeface="Canva Sans Bold"/>
              </a:rPr>
              <a:t>Scripts, Functions, Modules and  Libraries</a:t>
            </a:r>
          </a:p>
        </p:txBody>
      </p:sp>
      <p:grpSp>
        <p:nvGrpSpPr>
          <p:cNvPr name="Group 5" id="5"/>
          <p:cNvGrpSpPr/>
          <p:nvPr/>
        </p:nvGrpSpPr>
        <p:grpSpPr>
          <a:xfrm rot="0">
            <a:off x="420355" y="286112"/>
            <a:ext cx="16614825" cy="1857292"/>
            <a:chOff x="0" y="0"/>
            <a:chExt cx="22153100" cy="2476389"/>
          </a:xfrm>
        </p:grpSpPr>
        <p:pic>
          <p:nvPicPr>
            <p:cNvPr name="Picture 6" id="6"/>
            <p:cNvPicPr>
              <a:picLocks noChangeAspect="true"/>
            </p:cNvPicPr>
            <p:nvPr/>
          </p:nvPicPr>
          <p:blipFill>
            <a:blip r:embed="rId2"/>
            <a:srcRect l="0" t="0" r="0" b="0"/>
            <a:stretch>
              <a:fillRect/>
            </a:stretch>
          </p:blipFill>
          <p:spPr>
            <a:xfrm flipH="false" flipV="false" rot="0">
              <a:off x="0" y="375937"/>
              <a:ext cx="6048950" cy="862258"/>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0066742" y="0"/>
              <a:ext cx="2086358" cy="2476389"/>
            </a:xfrm>
            <a:prstGeom prst="rect">
              <a:avLst/>
            </a:prstGeom>
          </p:spPr>
        </p:pic>
      </p:grpSp>
      <p:grpSp>
        <p:nvGrpSpPr>
          <p:cNvPr name="Group 8" id="8"/>
          <p:cNvGrpSpPr/>
          <p:nvPr/>
        </p:nvGrpSpPr>
        <p:grpSpPr>
          <a:xfrm rot="0">
            <a:off x="0" y="9277350"/>
            <a:ext cx="18288000" cy="1248995"/>
            <a:chOff x="0" y="0"/>
            <a:chExt cx="24384000" cy="1665327"/>
          </a:xfrm>
        </p:grpSpPr>
        <p:grpSp>
          <p:nvGrpSpPr>
            <p:cNvPr name="Group 9" id="9"/>
            <p:cNvGrpSpPr/>
            <p:nvPr/>
          </p:nvGrpSpPr>
          <p:grpSpPr>
            <a:xfrm rot="0">
              <a:off x="0" y="209057"/>
              <a:ext cx="24384000" cy="1125497"/>
              <a:chOff x="0" y="0"/>
              <a:chExt cx="4816593" cy="222320"/>
            </a:xfrm>
          </p:grpSpPr>
          <p:sp>
            <p:nvSpPr>
              <p:cNvPr name="Freeform 10" id="10"/>
              <p:cNvSpPr/>
              <p:nvPr/>
            </p:nvSpPr>
            <p:spPr>
              <a:xfrm>
                <a:off x="0" y="0"/>
                <a:ext cx="4816592" cy="222320"/>
              </a:xfrm>
              <a:custGeom>
                <a:avLst/>
                <a:gdLst/>
                <a:ahLst/>
                <a:cxnLst/>
                <a:rect r="r" b="b" t="t" l="l"/>
                <a:pathLst>
                  <a:path h="222320" w="4816592">
                    <a:moveTo>
                      <a:pt x="0" y="0"/>
                    </a:moveTo>
                    <a:lnTo>
                      <a:pt x="4816592" y="0"/>
                    </a:lnTo>
                    <a:lnTo>
                      <a:pt x="4816592" y="222320"/>
                    </a:lnTo>
                    <a:lnTo>
                      <a:pt x="0" y="222320"/>
                    </a:lnTo>
                    <a:close/>
                  </a:path>
                </a:pathLst>
              </a:custGeom>
              <a:solidFill>
                <a:srgbClr val="C7BFF8">
                  <a:alpha val="68627"/>
                </a:srgbClr>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5"/>
            <a:srcRect l="0" t="0" r="0" b="0"/>
            <a:stretch>
              <a:fillRect/>
            </a:stretch>
          </p:blipFill>
          <p:spPr>
            <a:xfrm flipH="false" flipV="false" rot="0">
              <a:off x="18786341" y="0"/>
              <a:ext cx="4510259" cy="1665327"/>
            </a:xfrm>
            <a:prstGeom prst="rect">
              <a:avLst/>
            </a:prstGeom>
          </p:spPr>
        </p:pic>
        <p:pic>
          <p:nvPicPr>
            <p:cNvPr name="Picture 13" id="13"/>
            <p:cNvPicPr>
              <a:picLocks noChangeAspect="true"/>
            </p:cNvPicPr>
            <p:nvPr/>
          </p:nvPicPr>
          <p:blipFill>
            <a:blip r:embed="rId6"/>
            <a:srcRect l="0" t="5873" r="0" b="5873"/>
            <a:stretch>
              <a:fillRect/>
            </a:stretch>
          </p:blipFill>
          <p:spPr>
            <a:xfrm flipH="false" flipV="false" rot="0">
              <a:off x="13623292" y="465859"/>
              <a:ext cx="3406791" cy="918045"/>
            </a:xfrm>
            <a:prstGeom prst="rect">
              <a:avLst/>
            </a:prstGeom>
          </p:spPr>
        </p:pic>
        <p:pic>
          <p:nvPicPr>
            <p:cNvPr name="Picture 14" id="14"/>
            <p:cNvPicPr>
              <a:picLocks noChangeAspect="true"/>
            </p:cNvPicPr>
            <p:nvPr/>
          </p:nvPicPr>
          <p:blipFill>
            <a:blip r:embed="rId2"/>
            <a:srcRect l="0" t="0" r="0" b="0"/>
            <a:stretch>
              <a:fillRect/>
            </a:stretch>
          </p:blipFill>
          <p:spPr>
            <a:xfrm flipH="false" flipV="false" rot="0">
              <a:off x="674773" y="465859"/>
              <a:ext cx="4715092" cy="672121"/>
            </a:xfrm>
            <a:prstGeom prst="rect">
              <a:avLst/>
            </a:prstGeom>
          </p:spPr>
        </p:pic>
        <p:pic>
          <p:nvPicPr>
            <p:cNvPr name="Picture 15" id="15"/>
            <p:cNvPicPr>
              <a:picLocks noChangeAspect="true"/>
            </p:cNvPicPr>
            <p:nvPr/>
          </p:nvPicPr>
          <p:blipFill>
            <a:blip r:embed="rId7"/>
            <a:srcRect l="0" t="0" r="0" b="0"/>
            <a:stretch>
              <a:fillRect/>
            </a:stretch>
          </p:blipFill>
          <p:spPr>
            <a:xfrm flipH="false" flipV="false" rot="0">
              <a:off x="7173824" y="501946"/>
              <a:ext cx="4696868" cy="636034"/>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DAFZPtS7KQs</dc:identifier>
  <dcterms:modified xsi:type="dcterms:W3CDTF">2011-08-01T06:04:30Z</dcterms:modified>
  <cp:revision>1</cp:revision>
  <dc:title>workshop #02</dc:title>
</cp:coreProperties>
</file>